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373" r:id="rId6"/>
    <p:sldId id="374" r:id="rId7"/>
    <p:sldId id="448" r:id="rId8"/>
    <p:sldId id="447" r:id="rId9"/>
    <p:sldId id="449" r:id="rId10"/>
    <p:sldId id="450" r:id="rId11"/>
    <p:sldId id="451" r:id="rId12"/>
    <p:sldId id="452" r:id="rId13"/>
    <p:sldId id="453" r:id="rId14"/>
    <p:sldId id="455" r:id="rId15"/>
    <p:sldId id="456" r:id="rId16"/>
    <p:sldId id="457" r:id="rId17"/>
    <p:sldId id="458" r:id="rId18"/>
    <p:sldId id="459" r:id="rId19"/>
    <p:sldId id="454" r:id="rId20"/>
    <p:sldId id="460" r:id="rId21"/>
    <p:sldId id="461" r:id="rId22"/>
    <p:sldId id="410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1" r:id="rId32"/>
    <p:sldId id="470" r:id="rId33"/>
    <p:sldId id="472" r:id="rId34"/>
    <p:sldId id="473" r:id="rId35"/>
    <p:sldId id="475" r:id="rId36"/>
    <p:sldId id="476" r:id="rId37"/>
    <p:sldId id="474" r:id="rId38"/>
    <p:sldId id="477" r:id="rId39"/>
    <p:sldId id="478" r:id="rId40"/>
    <p:sldId id="485" r:id="rId41"/>
    <p:sldId id="479" r:id="rId42"/>
    <p:sldId id="480" r:id="rId43"/>
    <p:sldId id="481" r:id="rId44"/>
    <p:sldId id="486" r:id="rId45"/>
    <p:sldId id="487" r:id="rId46"/>
    <p:sldId id="488" r:id="rId47"/>
    <p:sldId id="489" r:id="rId48"/>
    <p:sldId id="491" r:id="rId49"/>
    <p:sldId id="492" r:id="rId50"/>
    <p:sldId id="493" r:id="rId51"/>
    <p:sldId id="494" r:id="rId52"/>
    <p:sldId id="499" r:id="rId53"/>
    <p:sldId id="496" r:id="rId54"/>
    <p:sldId id="497" r:id="rId55"/>
    <p:sldId id="500" r:id="rId56"/>
    <p:sldId id="502" r:id="rId57"/>
    <p:sldId id="504" r:id="rId58"/>
    <p:sldId id="501" r:id="rId59"/>
    <p:sldId id="507" r:id="rId60"/>
    <p:sldId id="505" r:id="rId61"/>
    <p:sldId id="506" r:id="rId62"/>
    <p:sldId id="543" r:id="rId63"/>
    <p:sldId id="544" r:id="rId64"/>
    <p:sldId id="546" r:id="rId65"/>
    <p:sldId id="545" r:id="rId66"/>
    <p:sldId id="510" r:id="rId67"/>
    <p:sldId id="513" r:id="rId68"/>
    <p:sldId id="508" r:id="rId69"/>
    <p:sldId id="515" r:id="rId70"/>
    <p:sldId id="516" r:id="rId71"/>
    <p:sldId id="512" r:id="rId72"/>
    <p:sldId id="514" r:id="rId73"/>
    <p:sldId id="509" r:id="rId74"/>
    <p:sldId id="517" r:id="rId75"/>
    <p:sldId id="518" r:id="rId76"/>
    <p:sldId id="520" r:id="rId77"/>
    <p:sldId id="519" r:id="rId78"/>
    <p:sldId id="521" r:id="rId79"/>
    <p:sldId id="522" r:id="rId80"/>
    <p:sldId id="523" r:id="rId81"/>
    <p:sldId id="524" r:id="rId82"/>
    <p:sldId id="525" r:id="rId83"/>
    <p:sldId id="526" r:id="rId84"/>
    <p:sldId id="529" r:id="rId85"/>
    <p:sldId id="530" r:id="rId86"/>
    <p:sldId id="531" r:id="rId87"/>
    <p:sldId id="532" r:id="rId88"/>
    <p:sldId id="533" r:id="rId89"/>
    <p:sldId id="534" r:id="rId90"/>
    <p:sldId id="535" r:id="rId91"/>
    <p:sldId id="536" r:id="rId92"/>
    <p:sldId id="538" r:id="rId93"/>
    <p:sldId id="542" r:id="rId94"/>
    <p:sldId id="540" r:id="rId95"/>
    <p:sldId id="541" r:id="rId96"/>
    <p:sldId id="446" r:id="rId97"/>
    <p:sldId id="367" r:id="rId98"/>
  </p:sldIdLst>
  <p:sldSz cx="12192000" cy="6858000"/>
  <p:notesSz cx="6858000" cy="9144000"/>
  <p:embeddedFontLst>
    <p:embeddedFont>
      <p:font typeface="a옛날사진관5" panose="02020600000000000000" pitchFamily="18" charset="-127"/>
      <p:regular r:id="rId99"/>
    </p:embeddedFont>
    <p:embeddedFont>
      <p:font typeface="Cambria Math" panose="02040503050406030204" pitchFamily="18" charset="0"/>
      <p:regular r:id="rId100"/>
    </p:embeddedFont>
    <p:embeddedFont>
      <p:font typeface="KoPubWorld돋움체 Bold" panose="00000800000000000000" pitchFamily="2" charset="-127"/>
      <p:bold r:id="rId101"/>
    </p:embeddedFont>
    <p:embeddedFont>
      <p:font typeface="KoPubWorld돋움체 Light" panose="00000300000000000000" pitchFamily="2" charset="-127"/>
      <p:regular r:id="rId102"/>
    </p:embeddedFont>
    <p:embeddedFont>
      <p:font typeface="KoPubWorld돋움체_Pro Bold" panose="00000800000000000000" pitchFamily="50" charset="-127"/>
      <p:bold r:id="rId103"/>
    </p:embeddedFont>
    <p:embeddedFont>
      <p:font typeface="맑은 고딕" panose="020B0503020000020004" pitchFamily="50" charset="-127"/>
      <p:regular r:id="rId104"/>
      <p:bold r:id="rId105"/>
    </p:embeddedFont>
    <p:embeddedFont>
      <p:font typeface="에스코어 드림 1 Thin" panose="020B0403030302020204" pitchFamily="34" charset="-127"/>
      <p:regular r:id="rId106"/>
    </p:embeddedFont>
    <p:embeddedFont>
      <p:font typeface="에스코어 드림 3 Light" panose="020B0303030302020204" pitchFamily="34" charset="-127"/>
      <p:regular r:id="rId107"/>
    </p:embeddedFont>
    <p:embeddedFont>
      <p:font typeface="에스코어 드림 4 Regular" panose="020B0503030302020204" pitchFamily="34" charset="-127"/>
      <p:regular r:id="rId108"/>
    </p:embeddedFont>
    <p:embeddedFont>
      <p:font typeface="에스코어 드림 5 Medium" panose="020B0503030302020204" pitchFamily="34" charset="-127"/>
      <p:regular r:id="rId1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8CFFF"/>
    <a:srgbClr val="FFE3E2"/>
    <a:srgbClr val="E1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hulgil.me/algorith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sychoria.tistory.com/2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runch.co.kr/@jypthemiracle/1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748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oscowmule.tistory.com/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74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463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studymake.blogspot.com/2015/04/cc_87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726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043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02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9523007" y="623989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다이나믹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1368584" y="2521059"/>
            <a:ext cx="94548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얼핏 보기에는 평균적인 경우가 이상적인 시간 복잡도로 보입니다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이는 알고리즘이 복잡할 때 구하기 매우 어려워집니다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최악의 </a:t>
            </a:r>
            <a:r>
              <a:rPr lang="ko-KR" altLang="en-US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경우＂로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알고리즘의 연산 횟수를 파악합니다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48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2269158" y="1423092"/>
            <a:ext cx="777007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까지의 합을 구하는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연산의 횟수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구해봅시다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pic>
        <p:nvPicPr>
          <p:cNvPr id="6" name="그림 5" descr="앉아있는, 어두운, 표지판, 시계이(가) 표시된 사진&#10;&#10;자동 생성된 설명">
            <a:extLst>
              <a:ext uri="{FF2B5EF4-FFF2-40B4-BE49-F238E27FC236}">
                <a16:creationId xmlns:a16="http://schemas.microsoft.com/office/drawing/2014/main" id="{9CBEFF0C-484E-44C0-B108-452FABBC7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842" y="2746185"/>
            <a:ext cx="4685919" cy="3386972"/>
          </a:xfrm>
          <a:prstGeom prst="rect">
            <a:avLst/>
          </a:prstGeom>
        </p:spPr>
      </p:pic>
      <p:pic>
        <p:nvPicPr>
          <p:cNvPr id="7" name="그림 6" descr="화면, 노트북, 컴퓨터, 모니터이(가) 표시된 사진&#10;&#10;자동 생성된 설명">
            <a:extLst>
              <a:ext uri="{FF2B5EF4-FFF2-40B4-BE49-F238E27FC236}">
                <a16:creationId xmlns:a16="http://schemas.microsoft.com/office/drawing/2014/main" id="{C112A59B-02A0-46B4-868A-8A6375406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39" y="2500310"/>
            <a:ext cx="4785265" cy="4191560"/>
          </a:xfrm>
          <a:prstGeom prst="rect">
            <a:avLst/>
          </a:prstGeom>
        </p:spPr>
      </p:pic>
      <p:pic>
        <p:nvPicPr>
          <p:cNvPr id="8" name="그림 7" descr="화면, 어두운, 모니터, 컴퓨터이(가) 표시된 사진&#10;&#10;자동 생성된 설명">
            <a:extLst>
              <a:ext uri="{FF2B5EF4-FFF2-40B4-BE49-F238E27FC236}">
                <a16:creationId xmlns:a16="http://schemas.microsoft.com/office/drawing/2014/main" id="{313FEF6A-F2F3-400C-8EC5-B129EF08E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12" y="2746185"/>
            <a:ext cx="3969645" cy="3358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5866D-5B97-4A6B-9CBE-A78BD1A37321}"/>
              </a:ext>
            </a:extLst>
          </p:cNvPr>
          <p:cNvSpPr/>
          <p:nvPr/>
        </p:nvSpPr>
        <p:spPr>
          <a:xfrm>
            <a:off x="1941183" y="2903512"/>
            <a:ext cx="251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7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1919712" y="1423092"/>
            <a:ext cx="84689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반복문이 곧 연산 횟수를 결정합니다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입력 데이터의 양이라면 연산 횟수는 다음과 같습니다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pic>
        <p:nvPicPr>
          <p:cNvPr id="6" name="그림 5" descr="앉아있는, 어두운, 표지판, 시계이(가) 표시된 사진&#10;&#10;자동 생성된 설명">
            <a:extLst>
              <a:ext uri="{FF2B5EF4-FFF2-40B4-BE49-F238E27FC236}">
                <a16:creationId xmlns:a16="http://schemas.microsoft.com/office/drawing/2014/main" id="{9CBEFF0C-484E-44C0-B108-452FABBC7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04"/>
            <a:ext cx="4685919" cy="3386972"/>
          </a:xfrm>
          <a:prstGeom prst="rect">
            <a:avLst/>
          </a:prstGeom>
        </p:spPr>
      </p:pic>
      <p:pic>
        <p:nvPicPr>
          <p:cNvPr id="7" name="그림 6" descr="화면, 노트북, 컴퓨터, 모니터이(가) 표시된 사진&#10;&#10;자동 생성된 설명">
            <a:extLst>
              <a:ext uri="{FF2B5EF4-FFF2-40B4-BE49-F238E27FC236}">
                <a16:creationId xmlns:a16="http://schemas.microsoft.com/office/drawing/2014/main" id="{C112A59B-02A0-46B4-868A-8A6375406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902604"/>
            <a:ext cx="4785265" cy="4191560"/>
          </a:xfrm>
          <a:prstGeom prst="rect">
            <a:avLst/>
          </a:prstGeom>
        </p:spPr>
      </p:pic>
      <p:pic>
        <p:nvPicPr>
          <p:cNvPr id="8" name="그림 7" descr="화면, 어두운, 모니터, 컴퓨터이(가) 표시된 사진&#10;&#10;자동 생성된 설명">
            <a:extLst>
              <a:ext uri="{FF2B5EF4-FFF2-40B4-BE49-F238E27FC236}">
                <a16:creationId xmlns:a16="http://schemas.microsoft.com/office/drawing/2014/main" id="{313FEF6A-F2F3-400C-8EC5-B129EF08E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83" y="2902604"/>
            <a:ext cx="3969645" cy="33589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7F11CC-F03E-4C69-A12F-56B375294648}"/>
              </a:ext>
            </a:extLst>
          </p:cNvPr>
          <p:cNvSpPr/>
          <p:nvPr/>
        </p:nvSpPr>
        <p:spPr>
          <a:xfrm>
            <a:off x="8541058" y="6075327"/>
            <a:ext cx="3259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#O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의 의미는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다음 슬라이드에서 알아봅니다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31450-E278-4E63-8BEF-A93B22B22B8C}"/>
              </a:ext>
            </a:extLst>
          </p:cNvPr>
          <p:cNvSpPr/>
          <p:nvPr/>
        </p:nvSpPr>
        <p:spPr>
          <a:xfrm>
            <a:off x="1877126" y="2902604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O(N)</a:t>
            </a:r>
            <a:endParaRPr lang="ko-KR" altLang="en-US" sz="2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52462F8-77D3-4D6A-97DB-37A660831764}"/>
                  </a:ext>
                </a:extLst>
              </p:cNvPr>
              <p:cNvSpPr/>
              <p:nvPr/>
            </p:nvSpPr>
            <p:spPr>
              <a:xfrm>
                <a:off x="5915218" y="2902604"/>
                <a:ext cx="11329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3 Light" panose="020B0303030302020204" pitchFamily="34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3 Light" panose="020B0303030302020204" pitchFamily="34" charset="-127"/>
                          </a:rPr>
                          <m:t>𝑁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3 Light" panose="020B0303030302020204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)</a:t>
                </a:r>
                <a:endParaRPr lang="ko-KR" altLang="en-US" sz="28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52462F8-77D3-4D6A-97DB-37A66083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18" y="2902604"/>
                <a:ext cx="1132939" cy="523220"/>
              </a:xfrm>
              <a:prstGeom prst="rect">
                <a:avLst/>
              </a:prstGeom>
              <a:blipFill>
                <a:blip r:embed="rId5"/>
                <a:stretch>
                  <a:fillRect l="-10753" t="-10465" r="-1021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45A7BF-C677-481F-AA04-98151ED52BDC}"/>
              </a:ext>
            </a:extLst>
          </p:cNvPr>
          <p:cNvSpPr/>
          <p:nvPr/>
        </p:nvSpPr>
        <p:spPr>
          <a:xfrm>
            <a:off x="9704838" y="2902604"/>
            <a:ext cx="901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O(1)</a:t>
            </a:r>
            <a:endParaRPr lang="ko-KR" altLang="en-US" sz="2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2" y="775212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074979" y="2532636"/>
            <a:ext cx="604203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시간 복잡도와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Big-O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쉽게 이해하기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복잡도에서 가장 영향력이 큰 부분을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알아내는 방법입니다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어렵지 않습니다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96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2929909" y="1772914"/>
            <a:ext cx="63321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 시간이 아닌 연산의 횟수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복잡도인 이유는 무엇인가요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CBC63-65A3-471D-A1C1-E520B31018B1}"/>
              </a:ext>
            </a:extLst>
          </p:cNvPr>
          <p:cNvSpPr/>
          <p:nvPr/>
        </p:nvSpPr>
        <p:spPr>
          <a:xfrm>
            <a:off x="2178118" y="1764602"/>
            <a:ext cx="1122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77CC79-BCFA-4A4A-8E05-AC395F278A4C}"/>
              </a:ext>
            </a:extLst>
          </p:cNvPr>
          <p:cNvSpPr/>
          <p:nvPr/>
        </p:nvSpPr>
        <p:spPr>
          <a:xfrm>
            <a:off x="720563" y="3802233"/>
            <a:ext cx="11364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알고리즘의 수행시간을 기준으로 삼으면 다음과 같은 문제점이 있습니다</a:t>
            </a: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5144D-E38A-4E01-8925-B83C0533FC4C}"/>
              </a:ext>
            </a:extLst>
          </p:cNvPr>
          <p:cNvSpPr/>
          <p:nvPr/>
        </p:nvSpPr>
        <p:spPr>
          <a:xfrm>
            <a:off x="5656492" y="306234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D79925-033C-4067-8D46-831D2E68E128}"/>
              </a:ext>
            </a:extLst>
          </p:cNvPr>
          <p:cNvSpPr/>
          <p:nvPr/>
        </p:nvSpPr>
        <p:spPr>
          <a:xfrm>
            <a:off x="522198" y="4692074"/>
            <a:ext cx="11147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측정을 위해서는 구동 가능한 완성된 프로그램이 필요하다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 전에 예측이 힘들다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컴퓨터마다 수행 시간 결과가 달라진다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Ex)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슈퍼 컴퓨터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노트북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67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D79925-033C-4067-8D46-831D2E68E128}"/>
              </a:ext>
            </a:extLst>
          </p:cNvPr>
          <p:cNvSpPr/>
          <p:nvPr/>
        </p:nvSpPr>
        <p:spPr>
          <a:xfrm>
            <a:off x="7118940" y="2500861"/>
            <a:ext cx="4963218" cy="273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빅오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표기법의 종류를 나타낸 그래프입니다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특히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O(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nlogn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이상부터는 데이터의 양에 따라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연산 횟수가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기하급수적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증가합니다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데이터의 양이 많을 때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다음과 같은 시간 복잡도를 가지는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사용에 주의하여야 합니다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0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026" name="Picture 2" descr="빅오 표기법에 대한 이미지 검색결과">
            <a:extLst>
              <a:ext uri="{FF2B5EF4-FFF2-40B4-BE49-F238E27FC236}">
                <a16:creationId xmlns:a16="http://schemas.microsoft.com/office/drawing/2014/main" id="{A2E2AB8C-27DE-4D1B-A067-8ED7D625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1" y="1496897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6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D79925-033C-4067-8D46-831D2E68E128}"/>
              </a:ext>
            </a:extLst>
          </p:cNvPr>
          <p:cNvSpPr/>
          <p:nvPr/>
        </p:nvSpPr>
        <p:spPr>
          <a:xfrm>
            <a:off x="1346142" y="2350340"/>
            <a:ext cx="949971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대략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억 번의 연산 횟수는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초의 실행 시간이 걸립니다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.”</a:t>
            </a:r>
          </a:p>
          <a:p>
            <a:pPr algn="ctr"/>
            <a:endParaRPr lang="en-US" altLang="ko-KR" sz="20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대부분의 알고리즘 문제는 시간 제한과 최대 데이터 개수가 주어집니다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알고리즘을 구현하기 전 대략적인 시간 복잡도를 생각해 둔다면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문제에 적합한 알고리즘인지 판단할 수 있습니다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C99CD-719F-45E6-8F83-978EC6F9D079}"/>
              </a:ext>
            </a:extLst>
          </p:cNvPr>
          <p:cNvSpPr/>
          <p:nvPr/>
        </p:nvSpPr>
        <p:spPr>
          <a:xfrm>
            <a:off x="2161269" y="5039883"/>
            <a:ext cx="7869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앞으로 문제를 풀 때 시간 복잡도를 생각하는 습관을 가집시다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478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3139904" y="2119582"/>
            <a:ext cx="591219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Space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Complexity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메모리 사용량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37762" y="2867584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9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-9999" y="2888194"/>
            <a:ext cx="1221199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복잡도는 프로그램을 실행시켜 완료하는데 필요한 메모리의 양입니다</a:t>
            </a:r>
            <a:r>
              <a:rPr lang="en-US" altLang="ko-KR" sz="3200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보통 알고리즘 문제에서 메모리는 넉넉하게 주어지기 때문에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크게 걱정하지 않아도 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224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651239" y="1674674"/>
            <a:ext cx="1088952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주로</a:t>
            </a:r>
            <a:r>
              <a:rPr lang="en-US" altLang="ko-KR" sz="3600" b="1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600" b="1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크기를 통해 공간 복잡도를 계산합니다</a:t>
            </a:r>
            <a:r>
              <a:rPr lang="en-US" altLang="ko-KR" sz="3600" b="1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x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자료형의 크기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=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배열이 사용한 공간의 크기 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F958A-9C4B-42C9-88EA-F790AEB38A0F}"/>
              </a:ext>
            </a:extLst>
          </p:cNvPr>
          <p:cNvSpPr/>
          <p:nvPr/>
        </p:nvSpPr>
        <p:spPr>
          <a:xfrm>
            <a:off x="5656492" y="3943497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5E041E-E8CB-45D0-8D0C-FDBE3AAA45DA}"/>
              </a:ext>
            </a:extLst>
          </p:cNvPr>
          <p:cNvSpPr/>
          <p:nvPr/>
        </p:nvSpPr>
        <p:spPr>
          <a:xfrm>
            <a:off x="3288180" y="4449680"/>
            <a:ext cx="5615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int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arr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[1000] =&gt; 1000*4B = 4000B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435215-A2F8-4A32-8A15-3D4AE370D799}"/>
              </a:ext>
            </a:extLst>
          </p:cNvPr>
          <p:cNvSpPr/>
          <p:nvPr/>
        </p:nvSpPr>
        <p:spPr>
          <a:xfrm>
            <a:off x="1399842" y="5279578"/>
            <a:ext cx="939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int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arr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[1000][1000] =&gt; 1000*1000*4B = 4000000B = 4MB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102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4808628" y="1886985"/>
            <a:ext cx="2574744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디피디피딮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3023684" y="906088"/>
            <a:ext cx="614463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좋은 알고리즘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이란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 상황과 문제에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적합한 시간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복잡도를 가진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알고리즘을 의미합니다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D78D52-689E-4EA7-8E7E-8839921F75BB}"/>
              </a:ext>
            </a:extLst>
          </p:cNvPr>
          <p:cNvSpPr/>
          <p:nvPr/>
        </p:nvSpPr>
        <p:spPr>
          <a:xfrm>
            <a:off x="5656491" y="3777242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9163BF-056B-4F68-93C8-6F82B0D4EC88}"/>
              </a:ext>
            </a:extLst>
          </p:cNvPr>
          <p:cNvSpPr/>
          <p:nvPr/>
        </p:nvSpPr>
        <p:spPr>
          <a:xfrm>
            <a:off x="1827843" y="4685081"/>
            <a:ext cx="85363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공간 복잡도가 낮다고 무조건 좋은 알고리즘이 아닙니다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왜냐하면 대체로 복잡도가 낮은 알고리즘일수록 구현 난이도가 올라가기 때문입니다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간단한 문제에 굳이 복잡한 알고리즘을 적용하는 것은 비효율적입니다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u="sng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u="sng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닭 잡는데 어찌 소 잡는 칼을 쓰는가</a:t>
            </a:r>
            <a:r>
              <a:rPr lang="en-US" altLang="ko-KR" u="sng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_Pro Bold" panose="00000800000000000000" pitchFamily="50" charset="-127"/>
              </a:rPr>
              <a:t>”</a:t>
            </a:r>
            <a:endParaRPr lang="ko-KR" altLang="en-US" u="sng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62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2975145" y="3001593"/>
            <a:ext cx="7694735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다이나믹 프로그래밍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알아봅시다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37762" y="2867584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01CC05-FC2C-41B4-908F-F8091837995D}"/>
              </a:ext>
            </a:extLst>
          </p:cNvPr>
          <p:cNvSpPr/>
          <p:nvPr/>
        </p:nvSpPr>
        <p:spPr>
          <a:xfrm>
            <a:off x="2873408" y="263226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87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3139902" y="1521187"/>
            <a:ext cx="5912196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동적 계획법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Dynamic Programming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작은 문제로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나눠서 푸는 기법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24315" y="2313382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0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3858042" y="761429"/>
            <a:ext cx="447590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동적 계획법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Dynamic Programming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4790191" y="2661734"/>
            <a:ext cx="2611609" cy="18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227722" y="3645609"/>
            <a:ext cx="773654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기법은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Richard Bellman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고안했으며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Dynamic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이라는 단어가 멋있어 보여 선택했다고 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Dynamic Programming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이라는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 자체에 큰 의미는 없습니다</a:t>
            </a:r>
            <a:r>
              <a:rPr lang="en-US" altLang="ko-KR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24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3858042" y="761429"/>
            <a:ext cx="447590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동적 계획법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Dynamic Programming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4790191" y="2661734"/>
            <a:ext cx="2611609" cy="18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227722" y="3865191"/>
            <a:ext cx="773654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문제를 작은 문제로 나눠서 푼다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?”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문제의 정답을 구하다 보면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문제의 정답을 구할 수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슬라이드에서 자세히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94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/>
              <p:nvPr/>
            </p:nvSpPr>
            <p:spPr>
              <a:xfrm>
                <a:off x="567255" y="2567053"/>
                <a:ext cx="5043836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고등학교 때 한번씩 보셨을</a:t>
                </a:r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피보나치 수열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입니다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우리는 이 문제를 풀기 위해</a:t>
                </a:r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en-US" altLang="ko-KR" sz="24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‘</a:t>
                </a:r>
                <a:r>
                  <a:rPr lang="ko-KR" altLang="en-US" sz="2400" u="sng" dirty="0" err="1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점화식</a:t>
                </a:r>
                <a:r>
                  <a:rPr lang="en-US" altLang="ko-KR" sz="24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’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이라는 개념을 도입했습니다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5" y="2567053"/>
                <a:ext cx="5043836" cy="2554545"/>
              </a:xfrm>
              <a:prstGeom prst="rect">
                <a:avLst/>
              </a:prstGeom>
              <a:blipFill>
                <a:blip r:embed="rId2"/>
                <a:stretch>
                  <a:fillRect t="-1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fibonacci sequence rabbits에 대한 이미지 검색결과">
            <a:extLst>
              <a:ext uri="{FF2B5EF4-FFF2-40B4-BE49-F238E27FC236}">
                <a16:creationId xmlns:a16="http://schemas.microsoft.com/office/drawing/2014/main" id="{E80BA12F-E05B-4D4E-B092-142A05F0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10" y="1702831"/>
            <a:ext cx="4931911" cy="345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266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/>
              <p:nvPr/>
            </p:nvSpPr>
            <p:spPr>
              <a:xfrm>
                <a:off x="567255" y="2567053"/>
                <a:ext cx="5043836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4000" dirty="0" err="1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점화식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이란</a:t>
                </a:r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  <a:r>
                  <a:rPr lang="en-US" altLang="ko-KR" sz="20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‘</a:t>
                </a:r>
                <a:r>
                  <a:rPr lang="ko-KR" altLang="en-US" sz="20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인접한 항들 사이의 관계식</a:t>
                </a:r>
                <a:r>
                  <a:rPr lang="en-US" altLang="ko-KR" sz="20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’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을</a:t>
                </a:r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의미합니다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.</a:t>
                </a:r>
              </a:p>
              <a:p>
                <a:pPr algn="ctr"/>
                <a:endParaRPr lang="en-US" altLang="ko-KR" sz="24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5" y="2567053"/>
                <a:ext cx="5043836" cy="2554545"/>
              </a:xfrm>
              <a:prstGeom prst="rect">
                <a:avLst/>
              </a:prstGeom>
              <a:blipFill>
                <a:blip r:embed="rId2"/>
                <a:stretch>
                  <a:fillRect t="-4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fibonacci sequence rabbits에 대한 이미지 검색결과">
            <a:extLst>
              <a:ext uri="{FF2B5EF4-FFF2-40B4-BE49-F238E27FC236}">
                <a16:creationId xmlns:a16="http://schemas.microsoft.com/office/drawing/2014/main" id="{E80BA12F-E05B-4D4E-B092-142A05F0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10" y="1702831"/>
            <a:ext cx="4931911" cy="345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477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/>
              <p:nvPr/>
            </p:nvSpPr>
            <p:spPr>
              <a:xfrm>
                <a:off x="-394211" y="1874529"/>
                <a:ext cx="7379957" cy="381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피보나치 수열의 점화식에 따라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,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항을 구하려면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, N-1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항과 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N-2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항을 알아야 하고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,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N-1 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항을 구하려면 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N-2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항과 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N-3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항을 알아야 하고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결국 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번째 항은 그보다 작은 항들을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품으로써 알 수 있습니다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즉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피보나치 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N</a:t>
                </a:r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문제를 구하기 위해서는</a:t>
                </a:r>
                <a:endParaRPr lang="en-US" altLang="ko-KR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그보다 작은 피보나치 문제들을 풀어야합니다</a:t>
                </a:r>
                <a:r>
                  <a:rPr lang="en-US" altLang="ko-KR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r>
                  <a:rPr lang="ko-KR" altLang="en-US" sz="24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이것이 동적 계획법의 기초 아이디어입니다</a:t>
                </a:r>
                <a:r>
                  <a:rPr lang="en-US" altLang="ko-KR" sz="2400" u="sng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구하기 어려운 큰 문제는</a:t>
                </a:r>
                <a:endParaRPr lang="en-US" altLang="ko-KR" sz="24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구하기 쉬운 작은 문제들을 통해 풀 수 있습니다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!</a:t>
                </a:r>
              </a:p>
              <a:p>
                <a:pPr algn="ctr"/>
                <a:endParaRPr lang="en-US" altLang="ko-KR" sz="16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𝑛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oPubWorld돋움체_Pro Bold" panose="00000800000000000000" pitchFamily="50" charset="-127"/>
                            <a:cs typeface="KoPubWorld돋움체_Pro Bold" panose="00000800000000000000" pitchFamily="50" charset="-127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54962CC-B3C9-4962-BE44-AA1DB3E69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211" y="1874529"/>
                <a:ext cx="7379957" cy="3816429"/>
              </a:xfrm>
              <a:prstGeom prst="rect">
                <a:avLst/>
              </a:prstGeom>
              <a:blipFill>
                <a:blip r:embed="rId2"/>
                <a:stretch>
                  <a:fillRect t="-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fibonacci sequence rabbits에 대한 이미지 검색결과">
            <a:extLst>
              <a:ext uri="{FF2B5EF4-FFF2-40B4-BE49-F238E27FC236}">
                <a16:creationId xmlns:a16="http://schemas.microsoft.com/office/drawing/2014/main" id="{E80BA12F-E05B-4D4E-B092-142A05F0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10" y="1702831"/>
            <a:ext cx="4931911" cy="345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2268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012694" y="3024251"/>
            <a:ext cx="8166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앞에서 알아본 원리를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513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012694" y="1383710"/>
            <a:ext cx="816661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(Recursion)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이용하여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구현할 수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9AAD5C-0528-445F-B8C6-A935323F9B38}"/>
              </a:ext>
            </a:extLst>
          </p:cNvPr>
          <p:cNvSpPr/>
          <p:nvPr/>
        </p:nvSpPr>
        <p:spPr>
          <a:xfrm>
            <a:off x="5814732" y="3269316"/>
            <a:ext cx="562536" cy="159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204418-FC46-420D-9E97-8454928CA182}"/>
              </a:ext>
            </a:extLst>
          </p:cNvPr>
          <p:cNvSpPr/>
          <p:nvPr/>
        </p:nvSpPr>
        <p:spPr>
          <a:xfrm>
            <a:off x="3511797" y="3781520"/>
            <a:ext cx="51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재귀에 대한 자세한 설명은 다음 링크를 참고해주세요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2F7EC4-3852-4527-BA00-705AB1C1E124}"/>
              </a:ext>
            </a:extLst>
          </p:cNvPr>
          <p:cNvSpPr/>
          <p:nvPr/>
        </p:nvSpPr>
        <p:spPr>
          <a:xfrm>
            <a:off x="4215322" y="4503372"/>
            <a:ext cx="376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https://psychoria.tistory.com/28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96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1298052" y="2392249"/>
            <a:ext cx="95958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첫번째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두번째로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대망의 다이나믹 프로그래밍에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E9BF45-D4A6-4C52-AD30-2BEF047B912E}"/>
              </a:ext>
            </a:extLst>
          </p:cNvPr>
          <p:cNvSpPr/>
          <p:nvPr/>
        </p:nvSpPr>
        <p:spPr>
          <a:xfrm>
            <a:off x="5413761" y="529281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스압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주의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012692" y="627252"/>
            <a:ext cx="81666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피보나치 수열을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이용하여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구현하면 다음과 같습니다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1816B113-27D3-4450-BE3E-856C7E89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91" y="1520009"/>
            <a:ext cx="5538417" cy="516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0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493729" y="2470665"/>
            <a:ext cx="112045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앞의 코드로 피보나치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50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빠르게 구할 수 있을까요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원하는 시간안에 구할 수 없다면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3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이유는 무엇일까요</a:t>
            </a:r>
            <a:r>
              <a:rPr lang="en-US" altLang="ko-KR" sz="3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en-US" altLang="ko-KR" sz="11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2E945C-3349-4900-AFB7-1DE534B9C8C2}"/>
              </a:ext>
            </a:extLst>
          </p:cNvPr>
          <p:cNvSpPr/>
          <p:nvPr/>
        </p:nvSpPr>
        <p:spPr>
          <a:xfrm>
            <a:off x="368771" y="1455002"/>
            <a:ext cx="9845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777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-3215547" y="2951946"/>
            <a:ext cx="112045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피보나치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재귀로 구하는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과정은 다음 그림과 같습니다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10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Picture 2" descr="fibonacci recursion tree에 대한 이미지 검색결과">
            <a:extLst>
              <a:ext uri="{FF2B5EF4-FFF2-40B4-BE49-F238E27FC236}">
                <a16:creationId xmlns:a16="http://schemas.microsoft.com/office/drawing/2014/main" id="{26A6F98E-7FF0-4C01-9D00-5DBCFD32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56" y="1381036"/>
            <a:ext cx="6886771" cy="39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82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59173" y="2521059"/>
            <a:ext cx="4520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 호출했던 함수를 다시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호출하는 것을 볼 수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중복이 발생하고 있습니다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Picture 2" descr="fibonacci recursion tree에 대한 이미지 검색결과">
            <a:extLst>
              <a:ext uri="{FF2B5EF4-FFF2-40B4-BE49-F238E27FC236}">
                <a16:creationId xmlns:a16="http://schemas.microsoft.com/office/drawing/2014/main" id="{26A6F98E-7FF0-4C01-9D00-5DBCFD32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56" y="1381036"/>
            <a:ext cx="6886771" cy="39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88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1999384" y="3044279"/>
            <a:ext cx="81932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중복을 어떻게 피할 수 있을까요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A74197-D637-4897-B67F-F5B11C2BE5C6}"/>
              </a:ext>
            </a:extLst>
          </p:cNvPr>
          <p:cNvSpPr/>
          <p:nvPr/>
        </p:nvSpPr>
        <p:spPr>
          <a:xfrm>
            <a:off x="4958508" y="4084776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개발자의 숙명입니다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8977B-19EB-4F00-8765-6B952DB325CC}"/>
              </a:ext>
            </a:extLst>
          </p:cNvPr>
          <p:cNvSpPr/>
          <p:nvPr/>
        </p:nvSpPr>
        <p:spPr>
          <a:xfrm>
            <a:off x="1706753" y="2087013"/>
            <a:ext cx="9845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27580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1999385" y="2705725"/>
            <a:ext cx="81932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 한번 구한 값을 </a:t>
            </a:r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어딘가에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해두면 되지 않을까요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416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2781631" y="2182505"/>
            <a:ext cx="662873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Memoization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반복되는 결과를 메모해두는 것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202439" y="2605367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BCBC9-C425-4B51-B219-AAFC2E11E637}"/>
              </a:ext>
            </a:extLst>
          </p:cNvPr>
          <p:cNvSpPr/>
          <p:nvPr/>
        </p:nvSpPr>
        <p:spPr>
          <a:xfrm>
            <a:off x="4745309" y="5073135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제이션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아닙니다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776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2954382" y="2675966"/>
            <a:ext cx="6283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중복을 피해라</a:t>
            </a:r>
            <a:r>
              <a:rPr lang="en-US" altLang="ko-KR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A74197-D637-4897-B67F-F5B11C2BE5C6}"/>
              </a:ext>
            </a:extLst>
          </p:cNvPr>
          <p:cNvSpPr/>
          <p:nvPr/>
        </p:nvSpPr>
        <p:spPr>
          <a:xfrm>
            <a:off x="5160486" y="411167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매우 중요합니다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54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1391504" y="627252"/>
            <a:ext cx="9408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</a:t>
            </a:r>
            <a:r>
              <a:rPr lang="ko-KR" altLang="en-US" sz="28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적용한 코드는 다음과 같습니다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한번 구한 값을 메모해두고 나중에 필요할 때 사용할 수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그림 3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344AA3E9-922E-4004-8FC9-2CDE09F28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1698861"/>
            <a:ext cx="4854893" cy="4531887"/>
          </a:xfrm>
          <a:prstGeom prst="rect">
            <a:avLst/>
          </a:prstGeom>
        </p:spPr>
      </p:pic>
      <p:pic>
        <p:nvPicPr>
          <p:cNvPr id="5" name="그림 4" descr="스크린샷, 모니터, 앉아있는, 화면이(가) 표시된 사진&#10;&#10;자동 생성된 설명">
            <a:extLst>
              <a:ext uri="{FF2B5EF4-FFF2-40B4-BE49-F238E27FC236}">
                <a16:creationId xmlns:a16="http://schemas.microsoft.com/office/drawing/2014/main" id="{152612CE-2D94-4EE6-BA54-00DBEC2A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09" y="1609866"/>
            <a:ext cx="4559442" cy="502326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D3D9E7C-FF3F-44CD-AA19-53466229DC7E}"/>
              </a:ext>
            </a:extLst>
          </p:cNvPr>
          <p:cNvSpPr/>
          <p:nvPr/>
        </p:nvSpPr>
        <p:spPr>
          <a:xfrm>
            <a:off x="5481920" y="3724809"/>
            <a:ext cx="1405217" cy="79337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5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1338536" y="620529"/>
            <a:ext cx="94089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메모의 힘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피보나치 수가 커질수록 더욱 진가를 발휘합니다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Picture 2" descr="fibonacci recursion tree에 대한 이미지 검색결과">
            <a:extLst>
              <a:ext uri="{FF2B5EF4-FFF2-40B4-BE49-F238E27FC236}">
                <a16:creationId xmlns:a16="http://schemas.microsoft.com/office/drawing/2014/main" id="{F5D996E2-DD6B-4DDB-BF39-37169B53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50" y="2109085"/>
            <a:ext cx="6886771" cy="39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B12306-7A00-439B-92F8-5CD7585884C8}"/>
              </a:ext>
            </a:extLst>
          </p:cNvPr>
          <p:cNvSpPr/>
          <p:nvPr/>
        </p:nvSpPr>
        <p:spPr>
          <a:xfrm rot="8044106" flipH="1">
            <a:off x="4645429" y="4665533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046765-81E3-4DD6-8E75-D04FAE995F52}"/>
              </a:ext>
            </a:extLst>
          </p:cNvPr>
          <p:cNvSpPr/>
          <p:nvPr/>
        </p:nvSpPr>
        <p:spPr>
          <a:xfrm rot="8044106" flipH="1">
            <a:off x="5361913" y="4634040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859439-10A5-4192-8A95-22DC86633763}"/>
              </a:ext>
            </a:extLst>
          </p:cNvPr>
          <p:cNvSpPr/>
          <p:nvPr/>
        </p:nvSpPr>
        <p:spPr>
          <a:xfrm rot="8044106" flipH="1">
            <a:off x="5765629" y="4634039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272739-C98E-42DD-94D6-E56C50820B8F}"/>
              </a:ext>
            </a:extLst>
          </p:cNvPr>
          <p:cNvSpPr/>
          <p:nvPr/>
        </p:nvSpPr>
        <p:spPr>
          <a:xfrm rot="8044106" flipH="1">
            <a:off x="6176274" y="4009612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43D05-F6BE-4849-B73A-13C5426F3577}"/>
              </a:ext>
            </a:extLst>
          </p:cNvPr>
          <p:cNvSpPr/>
          <p:nvPr/>
        </p:nvSpPr>
        <p:spPr>
          <a:xfrm rot="8044106" flipH="1">
            <a:off x="6427759" y="4633028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0EDB33-A781-4165-B886-2C77C44FB984}"/>
              </a:ext>
            </a:extLst>
          </p:cNvPr>
          <p:cNvSpPr/>
          <p:nvPr/>
        </p:nvSpPr>
        <p:spPr>
          <a:xfrm rot="8044106" flipH="1">
            <a:off x="7162565" y="4009612"/>
            <a:ext cx="447365" cy="1384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6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122538" y="2532636"/>
            <a:ext cx="3946914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 배우기가 정말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어려운 이유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“개발을 배우는 과정에 대한 정말 좋은 글입니다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필독을 권합니다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~!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525696" y="2160709"/>
            <a:ext cx="31406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2748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피보나치 수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https://www.acmicpc.net/problem/2748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4845264" y="4872337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시간 제한에 유의 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4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2" y="775212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190128" y="2532636"/>
            <a:ext cx="7811754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피보나치 알고리즘의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피보나치 수열 알고리즘의 성능 차이가 대체 얼마나 나길래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사용하는 것이 바람직할까요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50DAA1-E7EC-4F95-A730-55CE4FD5BB87}"/>
              </a:ext>
            </a:extLst>
          </p:cNvPr>
          <p:cNvSpPr/>
          <p:nvPr/>
        </p:nvSpPr>
        <p:spPr>
          <a:xfrm>
            <a:off x="3007168" y="2265729"/>
            <a:ext cx="6177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https://moscowmule.tistory.com/4</a:t>
            </a: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301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933448" y="2156834"/>
            <a:ext cx="103251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동적계획법을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정의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하면 다음과 같습니다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문제는 작은 문제들을 통해 푼다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문제의 정답을 구했으면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어딘가에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메모해두자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508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933448" y="3013501"/>
            <a:ext cx="1032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넵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..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동적 계획법의 개념은 알겠습니다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그래서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구현하면 좋을까요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C7BAD8-CC52-4C55-BB86-1D225C536205}"/>
              </a:ext>
            </a:extLst>
          </p:cNvPr>
          <p:cNvSpPr/>
          <p:nvPr/>
        </p:nvSpPr>
        <p:spPr>
          <a:xfrm>
            <a:off x="5603717" y="1997838"/>
            <a:ext cx="9845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13892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962CC-B3C9-4962-BE44-AA1DB3E69539}"/>
              </a:ext>
            </a:extLst>
          </p:cNvPr>
          <p:cNvSpPr/>
          <p:nvPr/>
        </p:nvSpPr>
        <p:spPr>
          <a:xfrm>
            <a:off x="933448" y="1610976"/>
            <a:ext cx="103251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구현하는 방식에는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두가지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620354" y="3044279"/>
            <a:ext cx="495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(Top-down)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358178-3D18-46AE-81ED-C95966380856}"/>
              </a:ext>
            </a:extLst>
          </p:cNvPr>
          <p:cNvSpPr/>
          <p:nvPr/>
        </p:nvSpPr>
        <p:spPr>
          <a:xfrm>
            <a:off x="3464542" y="4139027"/>
            <a:ext cx="5262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(Bottom-Up)</a:t>
            </a:r>
          </a:p>
        </p:txBody>
      </p:sp>
    </p:spTree>
    <p:extLst>
      <p:ext uri="{BB962C8B-B14F-4D97-AF65-F5344CB8AC3E}">
        <p14:creationId xmlns:p14="http://schemas.microsoft.com/office/powerpoint/2010/main" val="127038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620354" y="2845704"/>
            <a:ext cx="495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(Top-down)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0EE47-4851-4511-B6AB-98E1B222C98D}"/>
              </a:ext>
            </a:extLst>
          </p:cNvPr>
          <p:cNvSpPr/>
          <p:nvPr/>
        </p:nvSpPr>
        <p:spPr>
          <a:xfrm>
            <a:off x="3110246" y="3815834"/>
            <a:ext cx="5971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가장 큰 문제에서부터 점점 작은 문제를 풀어나가는 방식입니다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주로 재귀를 이용하여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777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464541" y="2852427"/>
            <a:ext cx="5262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(Bottom-Up)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0EE47-4851-4511-B6AB-98E1B222C98D}"/>
              </a:ext>
            </a:extLst>
          </p:cNvPr>
          <p:cNvSpPr/>
          <p:nvPr/>
        </p:nvSpPr>
        <p:spPr>
          <a:xfrm>
            <a:off x="2741564" y="3782216"/>
            <a:ext cx="670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탑다운과 반대로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문제에서 점점 큰 문제를 풀어나가는 방식입니다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주로 반복문을 이용하여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7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00EE47-4851-4511-B6AB-98E1B222C98D}"/>
              </a:ext>
            </a:extLst>
          </p:cNvPr>
          <p:cNvSpPr/>
          <p:nvPr/>
        </p:nvSpPr>
        <p:spPr>
          <a:xfrm>
            <a:off x="2246228" y="2551837"/>
            <a:ext cx="76995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방금 배웠던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피보나치 수열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두가지 방식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 구현해봅시다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101F20-B1F2-4349-A63F-9CC3192E6E2E}"/>
              </a:ext>
            </a:extLst>
          </p:cNvPr>
          <p:cNvSpPr/>
          <p:nvPr/>
        </p:nvSpPr>
        <p:spPr>
          <a:xfrm>
            <a:off x="1832645" y="2764922"/>
            <a:ext cx="295835" cy="1328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3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620354" y="505916"/>
            <a:ext cx="495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(Top-down)</a:t>
            </a:r>
          </a:p>
        </p:txBody>
      </p:sp>
      <p:pic>
        <p:nvPicPr>
          <p:cNvPr id="4" name="그림 3" descr="스크린샷, 모니터, 앉아있는, 화면이(가) 표시된 사진&#10;&#10;자동 생성된 설명">
            <a:extLst>
              <a:ext uri="{FF2B5EF4-FFF2-40B4-BE49-F238E27FC236}">
                <a16:creationId xmlns:a16="http://schemas.microsoft.com/office/drawing/2014/main" id="{6CC7019F-67BC-4A6F-A46A-96CA5DB1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" y="1066595"/>
            <a:ext cx="5151027" cy="56750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8B78C6-5815-4E80-9C3A-FFEFBCB701A1}"/>
              </a:ext>
            </a:extLst>
          </p:cNvPr>
          <p:cNvSpPr/>
          <p:nvPr/>
        </p:nvSpPr>
        <p:spPr>
          <a:xfrm>
            <a:off x="6021909" y="2828835"/>
            <a:ext cx="509947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방식과 같습니다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Fibo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구하기 위해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Fibo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(N-1)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Fibo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(N-2)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문제로 나눠 풉니다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이렇게 큰 문제에서 점점 작은 문제를 풀어나가다 보면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결국 큰 문제를 풀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주로 재귀를 이용하여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1B3C85-8D89-46B6-8957-43B8F6326B00}"/>
              </a:ext>
            </a:extLst>
          </p:cNvPr>
          <p:cNvSpPr/>
          <p:nvPr/>
        </p:nvSpPr>
        <p:spPr>
          <a:xfrm>
            <a:off x="5939800" y="2568633"/>
            <a:ext cx="476911" cy="147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0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508625" y="480978"/>
            <a:ext cx="5174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(Bottom-up)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B78C6-5815-4E80-9C3A-FFEFBCB701A1}"/>
              </a:ext>
            </a:extLst>
          </p:cNvPr>
          <p:cNvSpPr/>
          <p:nvPr/>
        </p:nvSpPr>
        <p:spPr>
          <a:xfrm>
            <a:off x="6021909" y="2828835"/>
            <a:ext cx="50994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Fino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구하기 위해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Fibo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(1)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풀어나갑니다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이렇게 작은 문제에서 점점 큰 문제를 풀어나가다 보면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결국 큰 문제를 풀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주로 반복문을 이용하여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1B3C85-8D89-46B6-8957-43B8F6326B00}"/>
              </a:ext>
            </a:extLst>
          </p:cNvPr>
          <p:cNvSpPr/>
          <p:nvPr/>
        </p:nvSpPr>
        <p:spPr>
          <a:xfrm>
            <a:off x="5939800" y="2568633"/>
            <a:ext cx="476911" cy="147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실내, 노트북, 컴퓨터, 앉아있는이(가) 표시된 사진&#10;&#10;자동 생성된 설명">
            <a:extLst>
              <a:ext uri="{FF2B5EF4-FFF2-40B4-BE49-F238E27FC236}">
                <a16:creationId xmlns:a16="http://schemas.microsoft.com/office/drawing/2014/main" id="{575636E0-C4E0-4AC0-8F0A-31FF4522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88" y="865698"/>
            <a:ext cx="6313743" cy="52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8814F4-0F9E-454D-8770-9CBDE823470D}"/>
              </a:ext>
            </a:extLst>
          </p:cNvPr>
          <p:cNvSpPr/>
          <p:nvPr/>
        </p:nvSpPr>
        <p:spPr>
          <a:xfrm>
            <a:off x="2679809" y="2228063"/>
            <a:ext cx="7282763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8C4BDF-7920-4F6F-94A8-6945F534FFD1}"/>
              </a:ext>
            </a:extLst>
          </p:cNvPr>
          <p:cNvSpPr/>
          <p:nvPr/>
        </p:nvSpPr>
        <p:spPr>
          <a:xfrm>
            <a:off x="2081415" y="2605367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A33264-7F45-4CEA-AE1C-0BED0045FD7A}"/>
              </a:ext>
            </a:extLst>
          </p:cNvPr>
          <p:cNvSpPr/>
          <p:nvPr/>
        </p:nvSpPr>
        <p:spPr>
          <a:xfrm>
            <a:off x="3219716" y="4090111"/>
            <a:ext cx="249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Complexity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03668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17869" y="2160709"/>
            <a:ext cx="29562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2747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피보나치 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https://www.acmicpc.net/problem/2747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415614" y="4769913"/>
            <a:ext cx="5360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푼 피보나치 문제와 비슷합니다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이번에는 </a:t>
            </a:r>
            <a:r>
              <a:rPr lang="ko-KR" altLang="en-US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업 방식을 이용해서 구현해봅시다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97043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3857662" y="1094455"/>
            <a:ext cx="4289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2D181-F1AB-4557-980B-19D90DFFCD64}"/>
              </a:ext>
            </a:extLst>
          </p:cNvPr>
          <p:cNvSpPr/>
          <p:nvPr/>
        </p:nvSpPr>
        <p:spPr>
          <a:xfrm>
            <a:off x="3329866" y="2141675"/>
            <a:ext cx="553228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방식은 점화식을 표현하기 쉽다는 장점이 있고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방식은 재귀 함수를 사용하지 않기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메모리와 처리시간을 절약할 수 있다는 장점이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각자 자신에게 잘 맞는 방법을 사용하시면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간혹 두 방법 간의 구현 난이도 편차가 큰 문제도 있기에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방법 모두 알아 두셔야 합니다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9906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1084096" y="1517842"/>
            <a:ext cx="9145452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접근하는 방법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판단하기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 (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문제로 쪼갤 수 있는가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메모이제이션이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필요한가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?)</a:t>
            </a:r>
          </a:p>
          <a:p>
            <a:pPr marL="742950" indent="-74295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 혹은 벡터를 만든다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문제를 작은 문제로 표현하고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점화식을 세운다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2D181-F1AB-4557-980B-19D90DFFCD64}"/>
              </a:ext>
            </a:extLst>
          </p:cNvPr>
          <p:cNvSpPr/>
          <p:nvPr/>
        </p:nvSpPr>
        <p:spPr>
          <a:xfrm>
            <a:off x="6003642" y="2141675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66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717255" y="2160709"/>
            <a:ext cx="27574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로 만들기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https://www.acmicpc.net/problem/1463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704163" y="4769913"/>
            <a:ext cx="4783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앞 슬라이드의 접근 방법을 생각해봅시다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 후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같이 풀어봅시다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65745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4528904" y="6035976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문제를 읽어봅시다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28DA2F-3E78-43C0-BE56-BD34C359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4" t="15500" r="8927" b="17000"/>
          <a:stretch/>
        </p:blipFill>
        <p:spPr>
          <a:xfrm>
            <a:off x="1929764" y="1114425"/>
            <a:ext cx="833247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2983609" y="3075057"/>
            <a:ext cx="6224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확인하기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299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2983609" y="3075057"/>
            <a:ext cx="6224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확인하기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9BFE01-2540-4C09-98D1-E02773C3C7B4}"/>
              </a:ext>
            </a:extLst>
          </p:cNvPr>
          <p:cNvSpPr/>
          <p:nvPr/>
        </p:nvSpPr>
        <p:spPr>
          <a:xfrm>
            <a:off x="1878340" y="4305317"/>
            <a:ext cx="84353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만드는 최소 횟수를 찾는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N/3, N/2, N-1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만드는 최소 횟수를 찾는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생각할 수 있지 않을까요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=&gt;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문제를 통해 풀 수 있는가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B1F1A1-7204-45B3-98DA-53345D904A06}"/>
              </a:ext>
            </a:extLst>
          </p:cNvPr>
          <p:cNvSpPr/>
          <p:nvPr/>
        </p:nvSpPr>
        <p:spPr>
          <a:xfrm>
            <a:off x="3857245" y="5597132"/>
            <a:ext cx="4477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#DP</a:t>
            </a: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익숙해지면 문제만 읽고도 </a:t>
            </a:r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감이 옵니다</a:t>
            </a:r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751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1759717" y="3075057"/>
            <a:ext cx="8672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배열을 만들자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429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1759717" y="3075057"/>
            <a:ext cx="8672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배열을 만들자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9BFE01-2540-4C09-98D1-E02773C3C7B4}"/>
              </a:ext>
            </a:extLst>
          </p:cNvPr>
          <p:cNvSpPr/>
          <p:nvPr/>
        </p:nvSpPr>
        <p:spPr>
          <a:xfrm>
            <a:off x="3785119" y="4305317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문제에서 정수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1000000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까지가 조건이므로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Int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[1000005]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전역 배열을 선언하자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B7D4C7-0963-440E-A70A-45E5F20D15A9}"/>
              </a:ext>
            </a:extLst>
          </p:cNvPr>
          <p:cNvSpPr/>
          <p:nvPr/>
        </p:nvSpPr>
        <p:spPr>
          <a:xfrm>
            <a:off x="2267067" y="5474022"/>
            <a:ext cx="785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전역 배열을 사용하면 유용합니다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구체적인 이유는 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 크기는 문제 조건보다 살짝 넉넉하게 잡으면 좋습니다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항상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 인덱스 초과에 주의합시다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207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781100" y="2532636"/>
            <a:ext cx="4629794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 전역 배열을 사용해야 할까요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“두 가지 장점이 있습니다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1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선언과 동시에 자동으로 초기화 됩니다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지역배열 보다 더 많은 메모리를 할당 할 수 있습니다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3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57A4E0-6BA3-4978-8AD9-C43C3DACA5D1}"/>
              </a:ext>
            </a:extLst>
          </p:cNvPr>
          <p:cNvSpPr/>
          <p:nvPr/>
        </p:nvSpPr>
        <p:spPr>
          <a:xfrm>
            <a:off x="3043722" y="1813173"/>
            <a:ext cx="6104556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얼마나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효율적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인지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표현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2530BB-0DBC-40E6-8108-8BCF245BBA0D}"/>
              </a:ext>
            </a:extLst>
          </p:cNvPr>
          <p:cNvSpPr/>
          <p:nvPr/>
        </p:nvSpPr>
        <p:spPr>
          <a:xfrm>
            <a:off x="3426976" y="1363287"/>
            <a:ext cx="879016" cy="258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C5C3B2-F4DC-45F6-830C-71ECAD8518C5}"/>
              </a:ext>
            </a:extLst>
          </p:cNvPr>
          <p:cNvSpPr/>
          <p:nvPr/>
        </p:nvSpPr>
        <p:spPr>
          <a:xfrm>
            <a:off x="8608576" y="5106613"/>
            <a:ext cx="879016" cy="258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27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3474130" y="3075057"/>
            <a:ext cx="5243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점화식을 세워보자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492736-11A1-46FF-A198-0FC7B21BB22D}"/>
              </a:ext>
            </a:extLst>
          </p:cNvPr>
          <p:cNvSpPr/>
          <p:nvPr/>
        </p:nvSpPr>
        <p:spPr>
          <a:xfrm>
            <a:off x="4826261" y="4368284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가장 중요한 단계입니다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89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1118515" y="2965127"/>
            <a:ext cx="99549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앞에서 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만드는 큰 문제는 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N/3,N/2,N-1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만드는 작은 문제로 풀 수 있을 것이다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생각해보았습니다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 생각을 한번 구체화해봅시다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393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1814218" y="1959985"/>
            <a:ext cx="8563563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에게 가능한 경우는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 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나누어 떨어지면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나눈다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(N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자연수이기 때문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나누어 떨어지면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나눈다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(N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자연수이기 때문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뺀다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421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1527280" y="2246174"/>
            <a:ext cx="9137437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바꾸는데 필요한 최소 연산 횟수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해봅시다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d[N/3]+1, d[N/2]+1, d[N-1]+1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중에서의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최소값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 할 수 있지 않을까요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왜냐하면 우리가 원하는 값은 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최소 연산 횟수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이기 때문입니다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(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&lt;= N)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최소값을 구하다 보면 결국 원하는 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구할 수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B09975-224E-48D0-85AD-A915B25587CA}"/>
              </a:ext>
            </a:extLst>
          </p:cNvPr>
          <p:cNvSpPr/>
          <p:nvPr/>
        </p:nvSpPr>
        <p:spPr>
          <a:xfrm>
            <a:off x="3313025" y="5406461"/>
            <a:ext cx="5565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아직 잘 이해가 가지 않는다면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일단 슬라이드를 넘어가고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문제를 풀고 다시 도전해보세요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675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2337599" y="2692902"/>
            <a:ext cx="751680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점화식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다음과 같습니다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 =  min(d[n/3] + 1, d[n/2] + 1, d[n-1] + 1)	</a:t>
            </a:r>
          </a:p>
        </p:txBody>
      </p:sp>
    </p:spTree>
    <p:extLst>
      <p:ext uri="{BB962C8B-B14F-4D97-AF65-F5344CB8AC3E}">
        <p14:creationId xmlns:p14="http://schemas.microsoft.com/office/powerpoint/2010/main" val="3469906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557789" y="2459504"/>
            <a:ext cx="1076929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우리는 이미 작은 문제의 정답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D[1]=0, D[2] = 1, D[3] = 1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임을 알고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이를 </a:t>
            </a:r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ko-KR" altLang="en-US" sz="32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두가지 방식 중 하나로 구현하면 됩니다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페이지에서 좀 더 자세히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9624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746079" y="2082569"/>
            <a:ext cx="269984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Bottom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Up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817171" y="3963291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문제에서 점점 큰 문제를 풀어나가 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724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746079" y="2082569"/>
            <a:ext cx="269984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Bottom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Up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320627" y="3970272"/>
            <a:ext cx="54072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d[1]=0, d[2] = 1, d[3]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이미 알고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활용하여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d[4], d[5], d[6] …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차례대로 구한다면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결국에는 원하는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구할 수 있습니다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7265585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그림 3" descr="모니터, 화면, 컴퓨터, 노트북이(가) 표시된 사진&#10;&#10;자동 생성된 설명">
            <a:extLst>
              <a:ext uri="{FF2B5EF4-FFF2-40B4-BE49-F238E27FC236}">
                <a16:creationId xmlns:a16="http://schemas.microsoft.com/office/drawing/2014/main" id="{F2AF1539-A0E0-480C-B543-11689ED63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" y="386088"/>
            <a:ext cx="6548346" cy="60858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F5FD7F-6285-462C-979F-093AE0107DAC}"/>
              </a:ext>
            </a:extLst>
          </p:cNvPr>
          <p:cNvSpPr/>
          <p:nvPr/>
        </p:nvSpPr>
        <p:spPr>
          <a:xfrm>
            <a:off x="6237709" y="2659104"/>
            <a:ext cx="578075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다음과 같이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반복문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이용해서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방식으로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주요 로직만 기술하였습니다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완성된 정답 코드가 아닙니다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526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5332008" y="2082569"/>
            <a:ext cx="15279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검증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4174648" y="3963291"/>
            <a:ext cx="4201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바텀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업 방식의 시간 복잡도는 어떠할까요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과연 문제의 제한 조건 안에 풀 수 있을까요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01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052903" y="1736229"/>
            <a:ext cx="608852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평가 방법에는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두가지가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3052903" y="1255222"/>
            <a:ext cx="879016" cy="258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F137D8-07B4-4E38-BA0D-61E241BC0FAC}"/>
              </a:ext>
            </a:extLst>
          </p:cNvPr>
          <p:cNvSpPr/>
          <p:nvPr/>
        </p:nvSpPr>
        <p:spPr>
          <a:xfrm>
            <a:off x="2464719" y="3883865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44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C6A8EA-1D96-463F-A956-2C4626F60C4A}"/>
              </a:ext>
            </a:extLst>
          </p:cNvPr>
          <p:cNvSpPr/>
          <p:nvPr/>
        </p:nvSpPr>
        <p:spPr>
          <a:xfrm>
            <a:off x="5666512" y="4015048"/>
            <a:ext cx="773083" cy="50707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EE010-448E-42DA-8232-A6EFBB37A372}"/>
              </a:ext>
            </a:extLst>
          </p:cNvPr>
          <p:cNvSpPr txBox="1"/>
          <p:nvPr/>
        </p:nvSpPr>
        <p:spPr>
          <a:xfrm>
            <a:off x="6916189" y="3998904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알고리즘의 </a:t>
            </a:r>
            <a:r>
              <a:rPr lang="ko-KR" altLang="en-US" sz="2800" u="sng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연산의 횟수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96B9F-985E-4428-92CB-600AC63B297B}"/>
              </a:ext>
            </a:extLst>
          </p:cNvPr>
          <p:cNvSpPr/>
          <p:nvPr/>
        </p:nvSpPr>
        <p:spPr>
          <a:xfrm>
            <a:off x="2464719" y="5100340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</a:t>
            </a:r>
            <a:endParaRPr lang="ko-KR" altLang="en-US" sz="44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FF18B53-0E10-4464-8751-C88D28CB747A}"/>
              </a:ext>
            </a:extLst>
          </p:cNvPr>
          <p:cNvSpPr/>
          <p:nvPr/>
        </p:nvSpPr>
        <p:spPr>
          <a:xfrm>
            <a:off x="5666512" y="5231522"/>
            <a:ext cx="773083" cy="50707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A4586-F4DB-425F-A60A-02E4EF1F57BF}"/>
              </a:ext>
            </a:extLst>
          </p:cNvPr>
          <p:cNvSpPr txBox="1"/>
          <p:nvPr/>
        </p:nvSpPr>
        <p:spPr>
          <a:xfrm>
            <a:off x="6916188" y="5231522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알고리즘의 </a:t>
            </a:r>
            <a:r>
              <a:rPr lang="ko-KR" altLang="en-US" sz="2800" u="sng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메모리 사용량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263D4A-0E72-4BEC-8CAC-AB178D93575A}"/>
              </a:ext>
            </a:extLst>
          </p:cNvPr>
          <p:cNvSpPr/>
          <p:nvPr/>
        </p:nvSpPr>
        <p:spPr>
          <a:xfrm>
            <a:off x="8129251" y="3178151"/>
            <a:ext cx="879016" cy="258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51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996179" y="2082569"/>
            <a:ext cx="21996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924583" y="3963291"/>
            <a:ext cx="470192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단일 반복문으로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1~N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 순회하므로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복잡도는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O(N)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시간제한은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초이고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최대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1000000(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백만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까지로 주어지므로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 시간 안에 문제를 풀 수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022750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847068" y="2082569"/>
            <a:ext cx="249786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</a:t>
            </a:r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Down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817171" y="4019133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문제에서 </a:t>
            </a:r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점점 작은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풀어나가 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523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847068" y="2082569"/>
            <a:ext cx="249786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</a:t>
            </a:r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Down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165550" y="4095914"/>
            <a:ext cx="5860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d[N/3], d[N/2], d[N-1]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값을 재귀적으로 구한다면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찾을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549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 descr="모니터, 화면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54CD114-E8DE-413F-A646-1C6A307E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27" y="-294041"/>
            <a:ext cx="5029157" cy="7446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2DF174-0617-4257-802F-6C0F4974AD0A}"/>
              </a:ext>
            </a:extLst>
          </p:cNvPr>
          <p:cNvSpPr/>
          <p:nvPr/>
        </p:nvSpPr>
        <p:spPr>
          <a:xfrm>
            <a:off x="6237709" y="2659104"/>
            <a:ext cx="578075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다음과 같이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이용해서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방식으로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주요 로직만 기술하였습니다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완성된 정답 코드가 아닙니다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61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5332008" y="2082569"/>
            <a:ext cx="15279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검증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535051" y="3963291"/>
            <a:ext cx="54809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탑 다운 방식의 시간 복잡도는 어떠할까요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특히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함수의 시간 복잡도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어떻게 구할 수 있을까요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과연 문제의 제한 조건 안에 풀 수 있을까요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6136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4996179" y="2082569"/>
            <a:ext cx="21996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679331" y="3963291"/>
            <a:ext cx="5192447" cy="1969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함수라고 어렵게 생각할 것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N/3,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N/2, N-1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가는 복잡도는 각각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데이터의 개수는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O(N)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시간 복잡도임을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 시간 안에 문제를 해결할 수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8009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48EB3-1027-4CD1-A2D3-4DE9FC8F6AFB}"/>
              </a:ext>
            </a:extLst>
          </p:cNvPr>
          <p:cNvSpPr/>
          <p:nvPr/>
        </p:nvSpPr>
        <p:spPr>
          <a:xfrm>
            <a:off x="1084096" y="1517842"/>
            <a:ext cx="9145452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접근하는 방법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판단하기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 (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문제로 쪼갤 수 있는가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메모이제이션이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필요한가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?)</a:t>
            </a:r>
          </a:p>
          <a:p>
            <a:pPr marL="742950" indent="-74295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 혹은 벡터를 만든다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큰 문제를 작은 문제로 표현하고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점화식을 세운다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2D181-F1AB-4557-980B-19D90DFFCD64}"/>
              </a:ext>
            </a:extLst>
          </p:cNvPr>
          <p:cNvSpPr/>
          <p:nvPr/>
        </p:nvSpPr>
        <p:spPr>
          <a:xfrm>
            <a:off x="6003642" y="2141675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2BD75E-BB76-41D7-828D-E18ABF62F6B8}"/>
              </a:ext>
            </a:extLst>
          </p:cNvPr>
          <p:cNvSpPr/>
          <p:nvPr/>
        </p:nvSpPr>
        <p:spPr>
          <a:xfrm>
            <a:off x="1084096" y="64073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리뷰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419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589815" y="2160709"/>
            <a:ext cx="3012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2*N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타일링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https://www.acmicpc.net/problem/11726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704163" y="4769913"/>
            <a:ext cx="4783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앞 슬라이드의 접근 방법을 생각해봅시다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 후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같이 풀어봅시다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599788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2983609" y="3075057"/>
            <a:ext cx="6224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확인하기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109379" y="132815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58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2983609" y="3075057"/>
            <a:ext cx="6224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확인하기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9BFE01-2540-4C09-98D1-E02773C3C7B4}"/>
              </a:ext>
            </a:extLst>
          </p:cNvPr>
          <p:cNvSpPr/>
          <p:nvPr/>
        </p:nvSpPr>
        <p:spPr>
          <a:xfrm>
            <a:off x="3456502" y="4305317"/>
            <a:ext cx="52790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개의 타일을 채우는 문제는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그보다 작은 타일을 채우는 문제로 풀 수 있지 않을까요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en-US" altLang="ko-KR" strike="sngStrike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(DP </a:t>
            </a:r>
            <a:r>
              <a:rPr lang="ko-KR" altLang="en-US" strike="sngStrike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강의 자료에 있으니까 </a:t>
            </a:r>
            <a:r>
              <a:rPr lang="en-US" altLang="ko-KR" strike="sngStrike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trike="sngStrike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쓰겠지</a:t>
            </a:r>
            <a:r>
              <a:rPr lang="en-US" altLang="ko-KR" strike="sngStrike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strike="sngStrike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B1F1A1-7204-45B3-98DA-53345D904A06}"/>
              </a:ext>
            </a:extLst>
          </p:cNvPr>
          <p:cNvSpPr/>
          <p:nvPr/>
        </p:nvSpPr>
        <p:spPr>
          <a:xfrm>
            <a:off x="3857245" y="5597132"/>
            <a:ext cx="4477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#DP</a:t>
            </a: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익숙해지면 문제만 읽고도 </a:t>
            </a:r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 </a:t>
            </a: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문제인지 감이 옵니다</a:t>
            </a:r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099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3139905" y="2119582"/>
            <a:ext cx="591219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Time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Complexity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알고리즘의 연산의 횟수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37762" y="2867584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78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1759717" y="3075057"/>
            <a:ext cx="8672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배열을 만들자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087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1759717" y="3075057"/>
            <a:ext cx="8672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메모이제이션을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위한 배열을 만들자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9BFE01-2540-4C09-98D1-E02773C3C7B4}"/>
              </a:ext>
            </a:extLst>
          </p:cNvPr>
          <p:cNvSpPr/>
          <p:nvPr/>
        </p:nvSpPr>
        <p:spPr>
          <a:xfrm>
            <a:off x="3914962" y="4305317"/>
            <a:ext cx="4362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문제에서 정수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까지가 조건이므로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Int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[1005]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전역 배열을 선언하자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B7D4C7-0963-440E-A70A-45E5F20D15A9}"/>
              </a:ext>
            </a:extLst>
          </p:cNvPr>
          <p:cNvSpPr/>
          <p:nvPr/>
        </p:nvSpPr>
        <p:spPr>
          <a:xfrm>
            <a:off x="2267067" y="5474022"/>
            <a:ext cx="57711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전역 배열을 사용하면 유용합니다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 크기는 문제 조건보다 살짝 넉넉하게 잡으면 좋습니다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항상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 인덱스 초과에 주의합시다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09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3474130" y="3075057"/>
            <a:ext cx="5243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점화식을 세워보자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492736-11A1-46FF-A198-0FC7B21BB22D}"/>
              </a:ext>
            </a:extLst>
          </p:cNvPr>
          <p:cNvSpPr/>
          <p:nvPr/>
        </p:nvSpPr>
        <p:spPr>
          <a:xfrm>
            <a:off x="4826261" y="4368284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가장 중요한 단계입니다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6427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3147086" y="176772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CE14F-514B-472D-AD02-5FE38EDDBAB8}"/>
              </a:ext>
            </a:extLst>
          </p:cNvPr>
          <p:cNvSpPr/>
          <p:nvPr/>
        </p:nvSpPr>
        <p:spPr>
          <a:xfrm>
            <a:off x="4193146" y="176772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4F6B12-F5DC-4EDB-BDCC-CB20B33148B7}"/>
              </a:ext>
            </a:extLst>
          </p:cNvPr>
          <p:cNvSpPr/>
          <p:nvPr/>
        </p:nvSpPr>
        <p:spPr>
          <a:xfrm rot="5400000">
            <a:off x="5748757" y="125817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9F741-92BE-4309-AFD1-76E280D1ED1D}"/>
              </a:ext>
            </a:extLst>
          </p:cNvPr>
          <p:cNvSpPr/>
          <p:nvPr/>
        </p:nvSpPr>
        <p:spPr>
          <a:xfrm rot="5400000">
            <a:off x="5760791" y="227727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B7219E-33BD-4C31-BF9B-5922102462D3}"/>
              </a:ext>
            </a:extLst>
          </p:cNvPr>
          <p:cNvSpPr/>
          <p:nvPr/>
        </p:nvSpPr>
        <p:spPr>
          <a:xfrm>
            <a:off x="7328436" y="176772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986643-3A26-4C85-922D-D2A497CECD48}"/>
              </a:ext>
            </a:extLst>
          </p:cNvPr>
          <p:cNvSpPr/>
          <p:nvPr/>
        </p:nvSpPr>
        <p:spPr>
          <a:xfrm>
            <a:off x="3288140" y="4996353"/>
            <a:ext cx="505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2*n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직사각형을 채우는 경우의 수라 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181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3147086" y="176772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CE14F-514B-472D-AD02-5FE38EDDBAB8}"/>
              </a:ext>
            </a:extLst>
          </p:cNvPr>
          <p:cNvSpPr/>
          <p:nvPr/>
        </p:nvSpPr>
        <p:spPr>
          <a:xfrm>
            <a:off x="4193146" y="176772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4F6B12-F5DC-4EDB-BDCC-CB20B33148B7}"/>
              </a:ext>
            </a:extLst>
          </p:cNvPr>
          <p:cNvSpPr/>
          <p:nvPr/>
        </p:nvSpPr>
        <p:spPr>
          <a:xfrm rot="5400000">
            <a:off x="5748757" y="125817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9F741-92BE-4309-AFD1-76E280D1ED1D}"/>
              </a:ext>
            </a:extLst>
          </p:cNvPr>
          <p:cNvSpPr/>
          <p:nvPr/>
        </p:nvSpPr>
        <p:spPr>
          <a:xfrm rot="5400000">
            <a:off x="5760791" y="227727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B7219E-33BD-4C31-BF9B-5922102462D3}"/>
              </a:ext>
            </a:extLst>
          </p:cNvPr>
          <p:cNvSpPr/>
          <p:nvPr/>
        </p:nvSpPr>
        <p:spPr>
          <a:xfrm>
            <a:off x="7328436" y="176772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986643-3A26-4C85-922D-D2A497CECD48}"/>
              </a:ext>
            </a:extLst>
          </p:cNvPr>
          <p:cNvSpPr/>
          <p:nvPr/>
        </p:nvSpPr>
        <p:spPr>
          <a:xfrm>
            <a:off x="1894370" y="4807888"/>
            <a:ext cx="84032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여기에서 어떤 점화식을 찾을 수 있을까요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잘 보이지 않는다면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작은 숫자부터 직접 그려보며 풀어보는 것도 좋은 방법입니다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7633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1639373" y="89520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CE14F-514B-472D-AD02-5FE38EDDBAB8}"/>
              </a:ext>
            </a:extLst>
          </p:cNvPr>
          <p:cNvSpPr/>
          <p:nvPr/>
        </p:nvSpPr>
        <p:spPr>
          <a:xfrm>
            <a:off x="6096000" y="89284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B7219E-33BD-4C31-BF9B-5922102462D3}"/>
              </a:ext>
            </a:extLst>
          </p:cNvPr>
          <p:cNvSpPr/>
          <p:nvPr/>
        </p:nvSpPr>
        <p:spPr>
          <a:xfrm>
            <a:off x="10644527" y="4001370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C154F4-BF8D-4DBB-8C8E-4E1F3BCD5B88}"/>
              </a:ext>
            </a:extLst>
          </p:cNvPr>
          <p:cNvSpPr/>
          <p:nvPr/>
        </p:nvSpPr>
        <p:spPr>
          <a:xfrm>
            <a:off x="7127136" y="89284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A0514A-A2B7-40B6-A720-BBE249FB2A11}"/>
              </a:ext>
            </a:extLst>
          </p:cNvPr>
          <p:cNvSpPr/>
          <p:nvPr/>
        </p:nvSpPr>
        <p:spPr>
          <a:xfrm rot="5400000">
            <a:off x="1148452" y="349181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E8A813-C220-4EFE-A693-14DF92AD213E}"/>
              </a:ext>
            </a:extLst>
          </p:cNvPr>
          <p:cNvSpPr/>
          <p:nvPr/>
        </p:nvSpPr>
        <p:spPr>
          <a:xfrm rot="5400000">
            <a:off x="1160486" y="451091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F38727-0504-4E44-977A-147E5DECB9DC}"/>
              </a:ext>
            </a:extLst>
          </p:cNvPr>
          <p:cNvSpPr/>
          <p:nvPr/>
        </p:nvSpPr>
        <p:spPr>
          <a:xfrm>
            <a:off x="2728131" y="400136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F277D9-B7A2-4D50-913E-6F64B4387278}"/>
              </a:ext>
            </a:extLst>
          </p:cNvPr>
          <p:cNvSpPr/>
          <p:nvPr/>
        </p:nvSpPr>
        <p:spPr>
          <a:xfrm rot="5400000">
            <a:off x="6333980" y="349181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8DAB1-3F27-468D-8B47-447D32982302}"/>
              </a:ext>
            </a:extLst>
          </p:cNvPr>
          <p:cNvSpPr/>
          <p:nvPr/>
        </p:nvSpPr>
        <p:spPr>
          <a:xfrm rot="5400000">
            <a:off x="6346014" y="4510920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CBE949-93CD-4DB6-81F8-51CC4394F400}"/>
              </a:ext>
            </a:extLst>
          </p:cNvPr>
          <p:cNvSpPr/>
          <p:nvPr/>
        </p:nvSpPr>
        <p:spPr>
          <a:xfrm>
            <a:off x="4759151" y="400136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F0C2CB-8477-40C2-9E99-C61E3F46E473}"/>
              </a:ext>
            </a:extLst>
          </p:cNvPr>
          <p:cNvSpPr/>
          <p:nvPr/>
        </p:nvSpPr>
        <p:spPr>
          <a:xfrm>
            <a:off x="9637459" y="400136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D5A95E-6B0C-4DEB-A07A-FF952E115905}"/>
              </a:ext>
            </a:extLst>
          </p:cNvPr>
          <p:cNvSpPr/>
          <p:nvPr/>
        </p:nvSpPr>
        <p:spPr>
          <a:xfrm>
            <a:off x="8579366" y="400136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97CF76-A1D6-44A3-AFFF-D64EE4AD2F46}"/>
              </a:ext>
            </a:extLst>
          </p:cNvPr>
          <p:cNvSpPr/>
          <p:nvPr/>
        </p:nvSpPr>
        <p:spPr>
          <a:xfrm rot="5400000">
            <a:off x="9386737" y="143961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D460C-A4DF-456C-9E15-5A05DB7BA8BD}"/>
              </a:ext>
            </a:extLst>
          </p:cNvPr>
          <p:cNvSpPr/>
          <p:nvPr/>
        </p:nvSpPr>
        <p:spPr>
          <a:xfrm rot="5400000">
            <a:off x="9386736" y="38329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1639373" y="3169569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d[1] = 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70466F-D2DB-468B-A26E-5AB6444006BB}"/>
              </a:ext>
            </a:extLst>
          </p:cNvPr>
          <p:cNvSpPr/>
          <p:nvPr/>
        </p:nvSpPr>
        <p:spPr>
          <a:xfrm>
            <a:off x="8008000" y="3169569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d[2] = 2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657D61-C2CC-4BCB-8A38-96A7144D3460}"/>
              </a:ext>
            </a:extLst>
          </p:cNvPr>
          <p:cNvSpPr/>
          <p:nvPr/>
        </p:nvSpPr>
        <p:spPr>
          <a:xfrm>
            <a:off x="5410359" y="637927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d[3] =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308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6509971" y="465866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2130036" y="5654107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d[4] = 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0762E5-8A66-4431-B354-A093A357F943}"/>
              </a:ext>
            </a:extLst>
          </p:cNvPr>
          <p:cNvSpPr/>
          <p:nvPr/>
        </p:nvSpPr>
        <p:spPr>
          <a:xfrm>
            <a:off x="7529073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82FC1-2ADA-491A-967B-1EBFAC4FC5B4}"/>
              </a:ext>
            </a:extLst>
          </p:cNvPr>
          <p:cNvSpPr/>
          <p:nvPr/>
        </p:nvSpPr>
        <p:spPr>
          <a:xfrm>
            <a:off x="8548175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27A44B-2FF2-4EA1-99FD-F828F96CFBEA}"/>
              </a:ext>
            </a:extLst>
          </p:cNvPr>
          <p:cNvSpPr/>
          <p:nvPr/>
        </p:nvSpPr>
        <p:spPr>
          <a:xfrm>
            <a:off x="9567277" y="466738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782530-7FA8-4F1A-AD4B-80C050A33B8A}"/>
              </a:ext>
            </a:extLst>
          </p:cNvPr>
          <p:cNvSpPr/>
          <p:nvPr/>
        </p:nvSpPr>
        <p:spPr>
          <a:xfrm>
            <a:off x="575844" y="302032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3380-BD2D-48A4-9A4D-96EA127EEAE8}"/>
              </a:ext>
            </a:extLst>
          </p:cNvPr>
          <p:cNvSpPr/>
          <p:nvPr/>
        </p:nvSpPr>
        <p:spPr>
          <a:xfrm>
            <a:off x="1594946" y="302032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F91D4C-3D4A-41AB-8292-B13BD8BBD453}"/>
              </a:ext>
            </a:extLst>
          </p:cNvPr>
          <p:cNvSpPr/>
          <p:nvPr/>
        </p:nvSpPr>
        <p:spPr>
          <a:xfrm rot="5400000">
            <a:off x="3110703" y="253403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85500-8704-42FA-AD9A-A347BC878AE0}"/>
              </a:ext>
            </a:extLst>
          </p:cNvPr>
          <p:cNvSpPr/>
          <p:nvPr/>
        </p:nvSpPr>
        <p:spPr>
          <a:xfrm rot="5400000">
            <a:off x="3110704" y="351441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881AA9-B6EE-4259-AF98-77A3C576CE51}"/>
              </a:ext>
            </a:extLst>
          </p:cNvPr>
          <p:cNvSpPr/>
          <p:nvPr/>
        </p:nvSpPr>
        <p:spPr>
          <a:xfrm>
            <a:off x="6509973" y="10489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2E739B-8878-4020-AC9C-A2230BC4438A}"/>
              </a:ext>
            </a:extLst>
          </p:cNvPr>
          <p:cNvSpPr/>
          <p:nvPr/>
        </p:nvSpPr>
        <p:spPr>
          <a:xfrm>
            <a:off x="9567277" y="10489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90E44-7729-4D3D-B333-D7192FCD3A63}"/>
              </a:ext>
            </a:extLst>
          </p:cNvPr>
          <p:cNvSpPr/>
          <p:nvPr/>
        </p:nvSpPr>
        <p:spPr>
          <a:xfrm rot="5400000">
            <a:off x="8038627" y="-39593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022080-C4BC-4978-A520-C81A093AACE4}"/>
              </a:ext>
            </a:extLst>
          </p:cNvPr>
          <p:cNvSpPr/>
          <p:nvPr/>
        </p:nvSpPr>
        <p:spPr>
          <a:xfrm rot="5400000">
            <a:off x="8038625" y="62316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472BD2-6D8D-4DB2-B8A8-75689B7BEE94}"/>
              </a:ext>
            </a:extLst>
          </p:cNvPr>
          <p:cNvSpPr/>
          <p:nvPr/>
        </p:nvSpPr>
        <p:spPr>
          <a:xfrm>
            <a:off x="8568732" y="240989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22A4FE-9BDF-4486-9B93-557A8E3A9056}"/>
              </a:ext>
            </a:extLst>
          </p:cNvPr>
          <p:cNvSpPr/>
          <p:nvPr/>
        </p:nvSpPr>
        <p:spPr>
          <a:xfrm>
            <a:off x="9587834" y="240989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259FDB-B725-49F8-86F7-7174B5FCB263}"/>
              </a:ext>
            </a:extLst>
          </p:cNvPr>
          <p:cNvSpPr/>
          <p:nvPr/>
        </p:nvSpPr>
        <p:spPr>
          <a:xfrm rot="5400000">
            <a:off x="7029413" y="1900346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59115-2B1F-4D88-82D3-A7C83B29794F}"/>
              </a:ext>
            </a:extLst>
          </p:cNvPr>
          <p:cNvSpPr/>
          <p:nvPr/>
        </p:nvSpPr>
        <p:spPr>
          <a:xfrm rot="5400000">
            <a:off x="7029411" y="291944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BBA1B8-AE99-435C-B83B-7F6DBB7000B4}"/>
              </a:ext>
            </a:extLst>
          </p:cNvPr>
          <p:cNvSpPr/>
          <p:nvPr/>
        </p:nvSpPr>
        <p:spPr>
          <a:xfrm rot="5400000">
            <a:off x="3123598" y="196610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0F04DC-7451-4D68-8CB8-72FCEF5453B6}"/>
              </a:ext>
            </a:extLst>
          </p:cNvPr>
          <p:cNvSpPr/>
          <p:nvPr/>
        </p:nvSpPr>
        <p:spPr>
          <a:xfrm rot="5400000">
            <a:off x="3123596" y="121571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9746E1-CCA8-496D-A1AC-4DB158C4B88C}"/>
              </a:ext>
            </a:extLst>
          </p:cNvPr>
          <p:cNvSpPr/>
          <p:nvPr/>
        </p:nvSpPr>
        <p:spPr>
          <a:xfrm rot="5400000">
            <a:off x="1075512" y="19661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FB9E3B-9D1E-4EA9-92FE-01816ED6ADC6}"/>
              </a:ext>
            </a:extLst>
          </p:cNvPr>
          <p:cNvSpPr/>
          <p:nvPr/>
        </p:nvSpPr>
        <p:spPr>
          <a:xfrm rot="5400000">
            <a:off x="1075510" y="121571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96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6509971" y="465866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1264414" y="5669571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혹시 규칙을 눈치 채셨나요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0762E5-8A66-4431-B354-A093A357F943}"/>
              </a:ext>
            </a:extLst>
          </p:cNvPr>
          <p:cNvSpPr/>
          <p:nvPr/>
        </p:nvSpPr>
        <p:spPr>
          <a:xfrm>
            <a:off x="7529073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82FC1-2ADA-491A-967B-1EBFAC4FC5B4}"/>
              </a:ext>
            </a:extLst>
          </p:cNvPr>
          <p:cNvSpPr/>
          <p:nvPr/>
        </p:nvSpPr>
        <p:spPr>
          <a:xfrm>
            <a:off x="8548175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27A44B-2FF2-4EA1-99FD-F828F96CFBEA}"/>
              </a:ext>
            </a:extLst>
          </p:cNvPr>
          <p:cNvSpPr/>
          <p:nvPr/>
        </p:nvSpPr>
        <p:spPr>
          <a:xfrm>
            <a:off x="9567277" y="466738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782530-7FA8-4F1A-AD4B-80C050A33B8A}"/>
              </a:ext>
            </a:extLst>
          </p:cNvPr>
          <p:cNvSpPr/>
          <p:nvPr/>
        </p:nvSpPr>
        <p:spPr>
          <a:xfrm>
            <a:off x="575844" y="302032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3380-BD2D-48A4-9A4D-96EA127EEAE8}"/>
              </a:ext>
            </a:extLst>
          </p:cNvPr>
          <p:cNvSpPr/>
          <p:nvPr/>
        </p:nvSpPr>
        <p:spPr>
          <a:xfrm>
            <a:off x="1594946" y="302032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F91D4C-3D4A-41AB-8292-B13BD8BBD453}"/>
              </a:ext>
            </a:extLst>
          </p:cNvPr>
          <p:cNvSpPr/>
          <p:nvPr/>
        </p:nvSpPr>
        <p:spPr>
          <a:xfrm rot="5400000">
            <a:off x="3110703" y="253403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85500-8704-42FA-AD9A-A347BC878AE0}"/>
              </a:ext>
            </a:extLst>
          </p:cNvPr>
          <p:cNvSpPr/>
          <p:nvPr/>
        </p:nvSpPr>
        <p:spPr>
          <a:xfrm rot="5400000">
            <a:off x="3110704" y="351441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881AA9-B6EE-4259-AF98-77A3C576CE51}"/>
              </a:ext>
            </a:extLst>
          </p:cNvPr>
          <p:cNvSpPr/>
          <p:nvPr/>
        </p:nvSpPr>
        <p:spPr>
          <a:xfrm>
            <a:off x="6509973" y="10489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2E739B-8878-4020-AC9C-A2230BC4438A}"/>
              </a:ext>
            </a:extLst>
          </p:cNvPr>
          <p:cNvSpPr/>
          <p:nvPr/>
        </p:nvSpPr>
        <p:spPr>
          <a:xfrm>
            <a:off x="9567277" y="10489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90E44-7729-4D3D-B333-D7192FCD3A63}"/>
              </a:ext>
            </a:extLst>
          </p:cNvPr>
          <p:cNvSpPr/>
          <p:nvPr/>
        </p:nvSpPr>
        <p:spPr>
          <a:xfrm rot="5400000">
            <a:off x="8038627" y="-39593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022080-C4BC-4978-A520-C81A093AACE4}"/>
              </a:ext>
            </a:extLst>
          </p:cNvPr>
          <p:cNvSpPr/>
          <p:nvPr/>
        </p:nvSpPr>
        <p:spPr>
          <a:xfrm rot="5400000">
            <a:off x="8038625" y="62316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472BD2-6D8D-4DB2-B8A8-75689B7BEE94}"/>
              </a:ext>
            </a:extLst>
          </p:cNvPr>
          <p:cNvSpPr/>
          <p:nvPr/>
        </p:nvSpPr>
        <p:spPr>
          <a:xfrm>
            <a:off x="8568732" y="240989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22A4FE-9BDF-4486-9B93-557A8E3A9056}"/>
              </a:ext>
            </a:extLst>
          </p:cNvPr>
          <p:cNvSpPr/>
          <p:nvPr/>
        </p:nvSpPr>
        <p:spPr>
          <a:xfrm>
            <a:off x="9587834" y="2409897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259FDB-B725-49F8-86F7-7174B5FCB263}"/>
              </a:ext>
            </a:extLst>
          </p:cNvPr>
          <p:cNvSpPr/>
          <p:nvPr/>
        </p:nvSpPr>
        <p:spPr>
          <a:xfrm rot="5400000">
            <a:off x="7029413" y="1900346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59115-2B1F-4D88-82D3-A7C83B29794F}"/>
              </a:ext>
            </a:extLst>
          </p:cNvPr>
          <p:cNvSpPr/>
          <p:nvPr/>
        </p:nvSpPr>
        <p:spPr>
          <a:xfrm rot="5400000">
            <a:off x="7029411" y="291944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BBA1B8-AE99-435C-B83B-7F6DBB7000B4}"/>
              </a:ext>
            </a:extLst>
          </p:cNvPr>
          <p:cNvSpPr/>
          <p:nvPr/>
        </p:nvSpPr>
        <p:spPr>
          <a:xfrm rot="5400000">
            <a:off x="3123598" y="196610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0F04DC-7451-4D68-8CB8-72FCEF5453B6}"/>
              </a:ext>
            </a:extLst>
          </p:cNvPr>
          <p:cNvSpPr/>
          <p:nvPr/>
        </p:nvSpPr>
        <p:spPr>
          <a:xfrm rot="5400000">
            <a:off x="3123596" y="121571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9746E1-CCA8-496D-A1AC-4DB158C4B88C}"/>
              </a:ext>
            </a:extLst>
          </p:cNvPr>
          <p:cNvSpPr/>
          <p:nvPr/>
        </p:nvSpPr>
        <p:spPr>
          <a:xfrm rot="5400000">
            <a:off x="1075512" y="19661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FB9E3B-9D1E-4EA9-92FE-01816ED6ADC6}"/>
              </a:ext>
            </a:extLst>
          </p:cNvPr>
          <p:cNvSpPr/>
          <p:nvPr/>
        </p:nvSpPr>
        <p:spPr>
          <a:xfrm rot="5400000">
            <a:off x="1075510" y="121571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13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6509971" y="4658663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565958" y="5782506"/>
            <a:ext cx="4697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맨 오른쪽 도형은 반드시 다음 두가지 유형입니다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0762E5-8A66-4431-B354-A093A357F943}"/>
              </a:ext>
            </a:extLst>
          </p:cNvPr>
          <p:cNvSpPr/>
          <p:nvPr/>
        </p:nvSpPr>
        <p:spPr>
          <a:xfrm>
            <a:off x="7529073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82FC1-2ADA-491A-967B-1EBFAC4FC5B4}"/>
              </a:ext>
            </a:extLst>
          </p:cNvPr>
          <p:cNvSpPr/>
          <p:nvPr/>
        </p:nvSpPr>
        <p:spPr>
          <a:xfrm>
            <a:off x="8548175" y="4658662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27A44B-2FF2-4EA1-99FD-F828F96CFBEA}"/>
              </a:ext>
            </a:extLst>
          </p:cNvPr>
          <p:cNvSpPr/>
          <p:nvPr/>
        </p:nvSpPr>
        <p:spPr>
          <a:xfrm>
            <a:off x="9567277" y="4667385"/>
            <a:ext cx="1019102" cy="2038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782530-7FA8-4F1A-AD4B-80C050A33B8A}"/>
              </a:ext>
            </a:extLst>
          </p:cNvPr>
          <p:cNvSpPr/>
          <p:nvPr/>
        </p:nvSpPr>
        <p:spPr>
          <a:xfrm>
            <a:off x="575844" y="302032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3380-BD2D-48A4-9A4D-96EA127EEAE8}"/>
              </a:ext>
            </a:extLst>
          </p:cNvPr>
          <p:cNvSpPr/>
          <p:nvPr/>
        </p:nvSpPr>
        <p:spPr>
          <a:xfrm>
            <a:off x="1594946" y="302032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F91D4C-3D4A-41AB-8292-B13BD8BBD453}"/>
              </a:ext>
            </a:extLst>
          </p:cNvPr>
          <p:cNvSpPr/>
          <p:nvPr/>
        </p:nvSpPr>
        <p:spPr>
          <a:xfrm rot="5400000">
            <a:off x="3110703" y="2534037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85500-8704-42FA-AD9A-A347BC878AE0}"/>
              </a:ext>
            </a:extLst>
          </p:cNvPr>
          <p:cNvSpPr/>
          <p:nvPr/>
        </p:nvSpPr>
        <p:spPr>
          <a:xfrm rot="5400000">
            <a:off x="3110704" y="3514411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881AA9-B6EE-4259-AF98-77A3C576CE51}"/>
              </a:ext>
            </a:extLst>
          </p:cNvPr>
          <p:cNvSpPr/>
          <p:nvPr/>
        </p:nvSpPr>
        <p:spPr>
          <a:xfrm>
            <a:off x="6509973" y="10489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2E739B-8878-4020-AC9C-A2230BC4438A}"/>
              </a:ext>
            </a:extLst>
          </p:cNvPr>
          <p:cNvSpPr/>
          <p:nvPr/>
        </p:nvSpPr>
        <p:spPr>
          <a:xfrm>
            <a:off x="9567277" y="104893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90E44-7729-4D3D-B333-D7192FCD3A63}"/>
              </a:ext>
            </a:extLst>
          </p:cNvPr>
          <p:cNvSpPr/>
          <p:nvPr/>
        </p:nvSpPr>
        <p:spPr>
          <a:xfrm rot="5400000">
            <a:off x="8038627" y="-395935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022080-C4BC-4978-A520-C81A093AACE4}"/>
              </a:ext>
            </a:extLst>
          </p:cNvPr>
          <p:cNvSpPr/>
          <p:nvPr/>
        </p:nvSpPr>
        <p:spPr>
          <a:xfrm rot="5400000">
            <a:off x="8038625" y="62316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472BD2-6D8D-4DB2-B8A8-75689B7BEE94}"/>
              </a:ext>
            </a:extLst>
          </p:cNvPr>
          <p:cNvSpPr/>
          <p:nvPr/>
        </p:nvSpPr>
        <p:spPr>
          <a:xfrm>
            <a:off x="8568732" y="2409898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22A4FE-9BDF-4486-9B93-557A8E3A9056}"/>
              </a:ext>
            </a:extLst>
          </p:cNvPr>
          <p:cNvSpPr/>
          <p:nvPr/>
        </p:nvSpPr>
        <p:spPr>
          <a:xfrm>
            <a:off x="9587834" y="2409897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259FDB-B725-49F8-86F7-7174B5FCB263}"/>
              </a:ext>
            </a:extLst>
          </p:cNvPr>
          <p:cNvSpPr/>
          <p:nvPr/>
        </p:nvSpPr>
        <p:spPr>
          <a:xfrm rot="5400000">
            <a:off x="7029413" y="1900346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59115-2B1F-4D88-82D3-A7C83B29794F}"/>
              </a:ext>
            </a:extLst>
          </p:cNvPr>
          <p:cNvSpPr/>
          <p:nvPr/>
        </p:nvSpPr>
        <p:spPr>
          <a:xfrm rot="5400000">
            <a:off x="7029411" y="2919449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BBA1B8-AE99-435C-B83B-7F6DBB7000B4}"/>
              </a:ext>
            </a:extLst>
          </p:cNvPr>
          <p:cNvSpPr/>
          <p:nvPr/>
        </p:nvSpPr>
        <p:spPr>
          <a:xfrm rot="5400000">
            <a:off x="3123598" y="196610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0F04DC-7451-4D68-8CB8-72FCEF5453B6}"/>
              </a:ext>
            </a:extLst>
          </p:cNvPr>
          <p:cNvSpPr/>
          <p:nvPr/>
        </p:nvSpPr>
        <p:spPr>
          <a:xfrm rot="5400000">
            <a:off x="3123596" y="1215713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9746E1-CCA8-496D-A1AC-4DB158C4B88C}"/>
              </a:ext>
            </a:extLst>
          </p:cNvPr>
          <p:cNvSpPr/>
          <p:nvPr/>
        </p:nvSpPr>
        <p:spPr>
          <a:xfrm rot="5400000">
            <a:off x="1075512" y="196611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FB9E3B-9D1E-4EA9-92FE-01816ED6ADC6}"/>
              </a:ext>
            </a:extLst>
          </p:cNvPr>
          <p:cNvSpPr/>
          <p:nvPr/>
        </p:nvSpPr>
        <p:spPr>
          <a:xfrm rot="5400000">
            <a:off x="1075510" y="1215714"/>
            <a:ext cx="1019102" cy="203820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7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6509971" y="4658663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565958" y="5782506"/>
            <a:ext cx="4084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맨 오른쪽을 제외한 도형들은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2*N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타일 문제로 생각할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0762E5-8A66-4431-B354-A093A357F943}"/>
              </a:ext>
            </a:extLst>
          </p:cNvPr>
          <p:cNvSpPr/>
          <p:nvPr/>
        </p:nvSpPr>
        <p:spPr>
          <a:xfrm>
            <a:off x="7529073" y="4658662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82FC1-2ADA-491A-967B-1EBFAC4FC5B4}"/>
              </a:ext>
            </a:extLst>
          </p:cNvPr>
          <p:cNvSpPr/>
          <p:nvPr/>
        </p:nvSpPr>
        <p:spPr>
          <a:xfrm>
            <a:off x="8548175" y="4658662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27A44B-2FF2-4EA1-99FD-F828F96CFBEA}"/>
              </a:ext>
            </a:extLst>
          </p:cNvPr>
          <p:cNvSpPr/>
          <p:nvPr/>
        </p:nvSpPr>
        <p:spPr>
          <a:xfrm>
            <a:off x="9567277" y="4667385"/>
            <a:ext cx="1019102" cy="2038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782530-7FA8-4F1A-AD4B-80C050A33B8A}"/>
              </a:ext>
            </a:extLst>
          </p:cNvPr>
          <p:cNvSpPr/>
          <p:nvPr/>
        </p:nvSpPr>
        <p:spPr>
          <a:xfrm>
            <a:off x="575844" y="3020325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3380-BD2D-48A4-9A4D-96EA127EEAE8}"/>
              </a:ext>
            </a:extLst>
          </p:cNvPr>
          <p:cNvSpPr/>
          <p:nvPr/>
        </p:nvSpPr>
        <p:spPr>
          <a:xfrm>
            <a:off x="1594946" y="3020324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F91D4C-3D4A-41AB-8292-B13BD8BBD453}"/>
              </a:ext>
            </a:extLst>
          </p:cNvPr>
          <p:cNvSpPr/>
          <p:nvPr/>
        </p:nvSpPr>
        <p:spPr>
          <a:xfrm rot="5400000">
            <a:off x="3110703" y="2534037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85500-8704-42FA-AD9A-A347BC878AE0}"/>
              </a:ext>
            </a:extLst>
          </p:cNvPr>
          <p:cNvSpPr/>
          <p:nvPr/>
        </p:nvSpPr>
        <p:spPr>
          <a:xfrm rot="5400000">
            <a:off x="3110704" y="3514411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881AA9-B6EE-4259-AF98-77A3C576CE51}"/>
              </a:ext>
            </a:extLst>
          </p:cNvPr>
          <p:cNvSpPr/>
          <p:nvPr/>
        </p:nvSpPr>
        <p:spPr>
          <a:xfrm>
            <a:off x="6509973" y="104894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2E739B-8878-4020-AC9C-A2230BC4438A}"/>
              </a:ext>
            </a:extLst>
          </p:cNvPr>
          <p:cNvSpPr/>
          <p:nvPr/>
        </p:nvSpPr>
        <p:spPr>
          <a:xfrm>
            <a:off x="9567277" y="104893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90E44-7729-4D3D-B333-D7192FCD3A63}"/>
              </a:ext>
            </a:extLst>
          </p:cNvPr>
          <p:cNvSpPr/>
          <p:nvPr/>
        </p:nvSpPr>
        <p:spPr>
          <a:xfrm rot="5400000">
            <a:off x="8038627" y="-395935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022080-C4BC-4978-A520-C81A093AACE4}"/>
              </a:ext>
            </a:extLst>
          </p:cNvPr>
          <p:cNvSpPr/>
          <p:nvPr/>
        </p:nvSpPr>
        <p:spPr>
          <a:xfrm rot="5400000">
            <a:off x="8038625" y="623168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472BD2-6D8D-4DB2-B8A8-75689B7BEE94}"/>
              </a:ext>
            </a:extLst>
          </p:cNvPr>
          <p:cNvSpPr/>
          <p:nvPr/>
        </p:nvSpPr>
        <p:spPr>
          <a:xfrm>
            <a:off x="8568732" y="2409898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22A4FE-9BDF-4486-9B93-557A8E3A9056}"/>
              </a:ext>
            </a:extLst>
          </p:cNvPr>
          <p:cNvSpPr/>
          <p:nvPr/>
        </p:nvSpPr>
        <p:spPr>
          <a:xfrm>
            <a:off x="9587834" y="2409897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259FDB-B725-49F8-86F7-7174B5FCB263}"/>
              </a:ext>
            </a:extLst>
          </p:cNvPr>
          <p:cNvSpPr/>
          <p:nvPr/>
        </p:nvSpPr>
        <p:spPr>
          <a:xfrm rot="5400000">
            <a:off x="7029413" y="1900346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59115-2B1F-4D88-82D3-A7C83B29794F}"/>
              </a:ext>
            </a:extLst>
          </p:cNvPr>
          <p:cNvSpPr/>
          <p:nvPr/>
        </p:nvSpPr>
        <p:spPr>
          <a:xfrm rot="5400000">
            <a:off x="7029411" y="2919449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BBA1B8-AE99-435C-B83B-7F6DBB7000B4}"/>
              </a:ext>
            </a:extLst>
          </p:cNvPr>
          <p:cNvSpPr/>
          <p:nvPr/>
        </p:nvSpPr>
        <p:spPr>
          <a:xfrm rot="5400000">
            <a:off x="3123598" y="196610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0F04DC-7451-4D68-8CB8-72FCEF5453B6}"/>
              </a:ext>
            </a:extLst>
          </p:cNvPr>
          <p:cNvSpPr/>
          <p:nvPr/>
        </p:nvSpPr>
        <p:spPr>
          <a:xfrm rot="5400000">
            <a:off x="3123596" y="1215713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9746E1-CCA8-496D-A1AC-4DB158C4B88C}"/>
              </a:ext>
            </a:extLst>
          </p:cNvPr>
          <p:cNvSpPr/>
          <p:nvPr/>
        </p:nvSpPr>
        <p:spPr>
          <a:xfrm rot="5400000">
            <a:off x="1075512" y="196611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FB9E3B-9D1E-4EA9-92FE-01816ED6ADC6}"/>
              </a:ext>
            </a:extLst>
          </p:cNvPr>
          <p:cNvSpPr/>
          <p:nvPr/>
        </p:nvSpPr>
        <p:spPr>
          <a:xfrm rot="5400000">
            <a:off x="1075510" y="1215714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0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02FA77-CCFF-4197-ACDE-85757B44D89D}"/>
              </a:ext>
            </a:extLst>
          </p:cNvPr>
          <p:cNvSpPr/>
          <p:nvPr/>
        </p:nvSpPr>
        <p:spPr>
          <a:xfrm>
            <a:off x="326329" y="298127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D68129-F651-4FFF-B572-241E0EE08B17}"/>
              </a:ext>
            </a:extLst>
          </p:cNvPr>
          <p:cNvSpPr/>
          <p:nvPr/>
        </p:nvSpPr>
        <p:spPr>
          <a:xfrm>
            <a:off x="874968" y="906088"/>
            <a:ext cx="87901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3F344-E9CA-4359-89B6-DDB658D864F4}"/>
              </a:ext>
            </a:extLst>
          </p:cNvPr>
          <p:cNvSpPr/>
          <p:nvPr/>
        </p:nvSpPr>
        <p:spPr>
          <a:xfrm>
            <a:off x="1644300" y="2090172"/>
            <a:ext cx="890339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복잡도는 알고리즘의 연산의 횟수를 의미합니다</a:t>
            </a:r>
            <a:r>
              <a:rPr lang="en-US" altLang="ko-KR" sz="2800" i="1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알고리즘의 연산의 횟수는 어떻게 구할 수 있을까요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 경우로 나눌 수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최선의 경우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Best Case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평균적인 경우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Average Case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최악의 경우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Worst Case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25168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D966B-1FC2-4CEA-91B7-8EE1DA19D967}"/>
              </a:ext>
            </a:extLst>
          </p:cNvPr>
          <p:cNvSpPr/>
          <p:nvPr/>
        </p:nvSpPr>
        <p:spPr>
          <a:xfrm>
            <a:off x="6509971" y="4658663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2AA67-42F3-4B2A-A791-32168A18C8BC}"/>
              </a:ext>
            </a:extLst>
          </p:cNvPr>
          <p:cNvSpPr/>
          <p:nvPr/>
        </p:nvSpPr>
        <p:spPr>
          <a:xfrm>
            <a:off x="1585061" y="5545000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=&gt; d[N-2]</a:t>
            </a:r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0762E5-8A66-4431-B354-A093A357F943}"/>
              </a:ext>
            </a:extLst>
          </p:cNvPr>
          <p:cNvSpPr/>
          <p:nvPr/>
        </p:nvSpPr>
        <p:spPr>
          <a:xfrm>
            <a:off x="7529073" y="4658662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82FC1-2ADA-491A-967B-1EBFAC4FC5B4}"/>
              </a:ext>
            </a:extLst>
          </p:cNvPr>
          <p:cNvSpPr/>
          <p:nvPr/>
        </p:nvSpPr>
        <p:spPr>
          <a:xfrm>
            <a:off x="8548175" y="4658662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27A44B-2FF2-4EA1-99FD-F828F96CFBEA}"/>
              </a:ext>
            </a:extLst>
          </p:cNvPr>
          <p:cNvSpPr/>
          <p:nvPr/>
        </p:nvSpPr>
        <p:spPr>
          <a:xfrm>
            <a:off x="9567277" y="4667385"/>
            <a:ext cx="1019102" cy="2038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782530-7FA8-4F1A-AD4B-80C050A33B8A}"/>
              </a:ext>
            </a:extLst>
          </p:cNvPr>
          <p:cNvSpPr/>
          <p:nvPr/>
        </p:nvSpPr>
        <p:spPr>
          <a:xfrm>
            <a:off x="575844" y="3020325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3380-BD2D-48A4-9A4D-96EA127EEAE8}"/>
              </a:ext>
            </a:extLst>
          </p:cNvPr>
          <p:cNvSpPr/>
          <p:nvPr/>
        </p:nvSpPr>
        <p:spPr>
          <a:xfrm>
            <a:off x="1594946" y="3020324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F91D4C-3D4A-41AB-8292-B13BD8BBD453}"/>
              </a:ext>
            </a:extLst>
          </p:cNvPr>
          <p:cNvSpPr/>
          <p:nvPr/>
        </p:nvSpPr>
        <p:spPr>
          <a:xfrm rot="5400000">
            <a:off x="3110703" y="2534037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85500-8704-42FA-AD9A-A347BC878AE0}"/>
              </a:ext>
            </a:extLst>
          </p:cNvPr>
          <p:cNvSpPr/>
          <p:nvPr/>
        </p:nvSpPr>
        <p:spPr>
          <a:xfrm rot="5400000">
            <a:off x="3110704" y="3514411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881AA9-B6EE-4259-AF98-77A3C576CE51}"/>
              </a:ext>
            </a:extLst>
          </p:cNvPr>
          <p:cNvSpPr/>
          <p:nvPr/>
        </p:nvSpPr>
        <p:spPr>
          <a:xfrm>
            <a:off x="6509973" y="104894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2E739B-8878-4020-AC9C-A2230BC4438A}"/>
              </a:ext>
            </a:extLst>
          </p:cNvPr>
          <p:cNvSpPr/>
          <p:nvPr/>
        </p:nvSpPr>
        <p:spPr>
          <a:xfrm>
            <a:off x="9567277" y="104893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90E44-7729-4D3D-B333-D7192FCD3A63}"/>
              </a:ext>
            </a:extLst>
          </p:cNvPr>
          <p:cNvSpPr/>
          <p:nvPr/>
        </p:nvSpPr>
        <p:spPr>
          <a:xfrm rot="5400000">
            <a:off x="8038627" y="-395935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022080-C4BC-4978-A520-C81A093AACE4}"/>
              </a:ext>
            </a:extLst>
          </p:cNvPr>
          <p:cNvSpPr/>
          <p:nvPr/>
        </p:nvSpPr>
        <p:spPr>
          <a:xfrm rot="5400000">
            <a:off x="8038625" y="623168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472BD2-6D8D-4DB2-B8A8-75689B7BEE94}"/>
              </a:ext>
            </a:extLst>
          </p:cNvPr>
          <p:cNvSpPr/>
          <p:nvPr/>
        </p:nvSpPr>
        <p:spPr>
          <a:xfrm>
            <a:off x="8568732" y="2409898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22A4FE-9BDF-4486-9B93-557A8E3A9056}"/>
              </a:ext>
            </a:extLst>
          </p:cNvPr>
          <p:cNvSpPr/>
          <p:nvPr/>
        </p:nvSpPr>
        <p:spPr>
          <a:xfrm>
            <a:off x="9587834" y="2409897"/>
            <a:ext cx="1019102" cy="203820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259FDB-B725-49F8-86F7-7174B5FCB263}"/>
              </a:ext>
            </a:extLst>
          </p:cNvPr>
          <p:cNvSpPr/>
          <p:nvPr/>
        </p:nvSpPr>
        <p:spPr>
          <a:xfrm rot="5400000">
            <a:off x="7029413" y="1900346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59115-2B1F-4D88-82D3-A7C83B29794F}"/>
              </a:ext>
            </a:extLst>
          </p:cNvPr>
          <p:cNvSpPr/>
          <p:nvPr/>
        </p:nvSpPr>
        <p:spPr>
          <a:xfrm rot="5400000">
            <a:off x="7029411" y="2919449"/>
            <a:ext cx="1019102" cy="203820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BBA1B8-AE99-435C-B83B-7F6DBB7000B4}"/>
              </a:ext>
            </a:extLst>
          </p:cNvPr>
          <p:cNvSpPr/>
          <p:nvPr/>
        </p:nvSpPr>
        <p:spPr>
          <a:xfrm rot="5400000">
            <a:off x="3123598" y="196610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0F04DC-7451-4D68-8CB8-72FCEF5453B6}"/>
              </a:ext>
            </a:extLst>
          </p:cNvPr>
          <p:cNvSpPr/>
          <p:nvPr/>
        </p:nvSpPr>
        <p:spPr>
          <a:xfrm rot="5400000">
            <a:off x="3123596" y="1215713"/>
            <a:ext cx="1019102" cy="2038205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9746E1-CCA8-496D-A1AC-4DB158C4B88C}"/>
              </a:ext>
            </a:extLst>
          </p:cNvPr>
          <p:cNvSpPr/>
          <p:nvPr/>
        </p:nvSpPr>
        <p:spPr>
          <a:xfrm rot="5400000">
            <a:off x="1075512" y="196611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FB9E3B-9D1E-4EA9-92FE-01816ED6ADC6}"/>
              </a:ext>
            </a:extLst>
          </p:cNvPr>
          <p:cNvSpPr/>
          <p:nvPr/>
        </p:nvSpPr>
        <p:spPr>
          <a:xfrm rot="5400000">
            <a:off x="1075510" y="1215714"/>
            <a:ext cx="1019102" cy="2038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8EE093-518D-46DA-AD25-8ACD9B1D88C2}"/>
              </a:ext>
            </a:extLst>
          </p:cNvPr>
          <p:cNvSpPr/>
          <p:nvPr/>
        </p:nvSpPr>
        <p:spPr>
          <a:xfrm>
            <a:off x="10022902" y="5424877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=&gt; d[N-1]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5602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3474130" y="3075057"/>
            <a:ext cx="5243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점화식을 세워보자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492736-11A1-46FF-A198-0FC7B21BB22D}"/>
              </a:ext>
            </a:extLst>
          </p:cNvPr>
          <p:cNvSpPr/>
          <p:nvPr/>
        </p:nvSpPr>
        <p:spPr>
          <a:xfrm>
            <a:off x="4432724" y="4235661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점화식은 어떻게 될까요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156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A973D0-A459-4584-A7DD-203E39CBEA23}"/>
              </a:ext>
            </a:extLst>
          </p:cNvPr>
          <p:cNvSpPr/>
          <p:nvPr/>
        </p:nvSpPr>
        <p:spPr>
          <a:xfrm>
            <a:off x="3474130" y="3075057"/>
            <a:ext cx="5243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단계 점화식을 세워보자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-9283" y="10489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11726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492736-11A1-46FF-A198-0FC7B21BB22D}"/>
              </a:ext>
            </a:extLst>
          </p:cNvPr>
          <p:cNvSpPr/>
          <p:nvPr/>
        </p:nvSpPr>
        <p:spPr>
          <a:xfrm>
            <a:off x="3570733" y="4235662"/>
            <a:ext cx="48622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d[n] = d[n-1] + d[n-2]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d[1] = 1, d[2] = 2</a:t>
            </a:r>
            <a:endParaRPr lang="ko-KR" altLang="en-US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C7880D-E6F4-4C33-95F5-744D8DA7CE27}"/>
              </a:ext>
            </a:extLst>
          </p:cNvPr>
          <p:cNvSpPr/>
          <p:nvPr/>
        </p:nvSpPr>
        <p:spPr>
          <a:xfrm>
            <a:off x="4229944" y="5606940"/>
            <a:ext cx="3732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어디선가 많이 본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점화식이지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않나요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풀이 코드는 생략하겠습니다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0300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BA14F8-20FA-4877-A1B9-7360E52005A7}"/>
              </a:ext>
            </a:extLst>
          </p:cNvPr>
          <p:cNvSpPr/>
          <p:nvPr/>
        </p:nvSpPr>
        <p:spPr>
          <a:xfrm>
            <a:off x="77280" y="10489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1463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DB48-270C-4D95-8CB4-6294A4C2CE17}"/>
              </a:ext>
            </a:extLst>
          </p:cNvPr>
          <p:cNvSpPr/>
          <p:nvPr/>
        </p:nvSpPr>
        <p:spPr>
          <a:xfrm>
            <a:off x="5332008" y="2082569"/>
            <a:ext cx="15279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검증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5B66BA-A28D-482A-9971-5372A7EF3B78}"/>
              </a:ext>
            </a:extLst>
          </p:cNvPr>
          <p:cNvSpPr/>
          <p:nvPr/>
        </p:nvSpPr>
        <p:spPr>
          <a:xfrm>
            <a:off x="3725012" y="3963291"/>
            <a:ext cx="5101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자신이 푼 알고리즘의 시간 복잡도를 직접 구해봅시다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 시간 안에 문제를 풀이 할 수 있나요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2823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791677" y="429227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735961" y="2160709"/>
            <a:ext cx="720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주의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884246" y="4555533"/>
            <a:ext cx="1104982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출력에서 다음과 같이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나눈 나머지를 출력하라는 유형이 많이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대부분 문제의 정답의 숫자가 매우 커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오버 플로우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발생할 때 조건으로 붙습니다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DE750-4862-41C9-9F01-52B241BA0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3" t="60014" r="25370" b="27501"/>
          <a:stretch/>
        </p:blipFill>
        <p:spPr>
          <a:xfrm>
            <a:off x="3129899" y="2742217"/>
            <a:ext cx="6652260" cy="8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65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791677" y="429227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735961" y="2160709"/>
            <a:ext cx="720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주의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3238481" y="4717354"/>
            <a:ext cx="57150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결과를 구하고 마지막에 나눌 필요 없이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구하는 중간에 계속 나눠줘도 상관 없습니다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8" name="그림 7" descr="화면, 모니터, 실내, 텔레비전이(가) 표시된 사진&#10;&#10;자동 생성된 설명">
            <a:extLst>
              <a:ext uri="{FF2B5EF4-FFF2-40B4-BE49-F238E27FC236}">
                <a16:creationId xmlns:a16="http://schemas.microsoft.com/office/drawing/2014/main" id="{610C5C6D-94CF-4B22-A406-1C65AA79E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86" y="1945513"/>
            <a:ext cx="5067417" cy="32101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3D9365-4542-4A3A-9A90-80CB3017EED8}"/>
              </a:ext>
            </a:extLst>
          </p:cNvPr>
          <p:cNvSpPr/>
          <p:nvPr/>
        </p:nvSpPr>
        <p:spPr>
          <a:xfrm>
            <a:off x="3885100" y="5712510"/>
            <a:ext cx="4371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가능한 이유는 다음 문제를 참고해주세요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12F822-15E5-4485-B7EF-6A807A197811}"/>
              </a:ext>
            </a:extLst>
          </p:cNvPr>
          <p:cNvSpPr/>
          <p:nvPr/>
        </p:nvSpPr>
        <p:spPr>
          <a:xfrm>
            <a:off x="3780905" y="6244107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https://www.acmicpc.net/problem/10430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5545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1BA33-8B1E-44DB-B2C1-A21727C6588E}"/>
              </a:ext>
            </a:extLst>
          </p:cNvPr>
          <p:cNvSpPr/>
          <p:nvPr/>
        </p:nvSpPr>
        <p:spPr>
          <a:xfrm>
            <a:off x="1999364" y="1897165"/>
            <a:ext cx="8193269" cy="4124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다이나믹 프로그래밍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알아보았습니다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개념 모두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매우 중요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하므로 반드시 알아 두시기 바랍니다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기초적인 다이나믹 프로그래밍 문제에서 중요한 것은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점화식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찾는 일입니다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계산하여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적절한 알고리즘인지 판단하는 연습도 중요합니다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과제를 통해서 숙달해 보시기 바랍니다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125758" y="2468059"/>
            <a:ext cx="3940502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편한 마음으로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문자열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2643</Words>
  <Application>Microsoft Office PowerPoint</Application>
  <PresentationFormat>와이드스크린</PresentationFormat>
  <Paragraphs>531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KoPubWorld돋움체_Pro Bold</vt:lpstr>
      <vt:lpstr>에스코어 드림 3 Light</vt:lpstr>
      <vt:lpstr>에스코어 드림 4 Regular</vt:lpstr>
      <vt:lpstr>맑은 고딕</vt:lpstr>
      <vt:lpstr>Arial</vt:lpstr>
      <vt:lpstr>Cambria Math</vt:lpstr>
      <vt:lpstr>KoPubWorld돋움체 Light</vt:lpstr>
      <vt:lpstr>KoPubWorld돋움체 Bold</vt:lpstr>
      <vt:lpstr>a옛날사진관5</vt:lpstr>
      <vt:lpstr>에스코어 드림 5 Medium</vt:lpstr>
      <vt:lpstr>에스코어 드림 1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91</cp:revision>
  <dcterms:created xsi:type="dcterms:W3CDTF">2020-01-23T12:07:26Z</dcterms:created>
  <dcterms:modified xsi:type="dcterms:W3CDTF">2020-02-03T16:22:41Z</dcterms:modified>
</cp:coreProperties>
</file>